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40"/>
  </p:notesMasterIdLst>
  <p:sldIdLst>
    <p:sldId id="256" r:id="rId2"/>
    <p:sldId id="257" r:id="rId3"/>
    <p:sldId id="262" r:id="rId4"/>
    <p:sldId id="270" r:id="rId5"/>
    <p:sldId id="259" r:id="rId6"/>
    <p:sldId id="260" r:id="rId7"/>
    <p:sldId id="271" r:id="rId8"/>
    <p:sldId id="302" r:id="rId9"/>
    <p:sldId id="303" r:id="rId10"/>
    <p:sldId id="261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5" r:id="rId33"/>
    <p:sldId id="296" r:id="rId34"/>
    <p:sldId id="297" r:id="rId35"/>
    <p:sldId id="299" r:id="rId36"/>
    <p:sldId id="298" r:id="rId37"/>
    <p:sldId id="300" r:id="rId38"/>
    <p:sldId id="301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197E5-B774-472F-BC0A-83AAE3BDA34B}" type="datetimeFigureOut">
              <a:rPr lang="pl-PL" smtClean="0"/>
              <a:t>2016-04-05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9FB3DD-09C6-4A84-BFF2-97A6D06EF2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2223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FB3DD-09C6-4A84-BFF2-97A6D06EF22B}" type="slidenum">
              <a:rPr lang="pl-PL" smtClean="0"/>
              <a:t>38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0250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4/5/2016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4/5/2016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4/5/2016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4/5/2016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4/5/2016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4/5/2016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4/5/2016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4/5/2016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4/5/2016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4/5/2016</a:t>
            </a:fld>
            <a:endParaRPr lang="en-US" sz="14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43608" y="404664"/>
            <a:ext cx="7200800" cy="4608512"/>
          </a:xfrm>
        </p:spPr>
        <p:txBody>
          <a:bodyPr>
            <a:normAutofit/>
          </a:bodyPr>
          <a:lstStyle/>
          <a:p>
            <a:r>
              <a:rPr lang="pl-PL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Dobre praktyki produkcyjne w chowie drobiu rzeźnego</a:t>
            </a:r>
            <a:br>
              <a:rPr lang="pl-PL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  świetle </a:t>
            </a:r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pl-PL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Krajowego programu zwalczania niektórych </a:t>
            </a:r>
            <a:r>
              <a:rPr lang="pl-PL" sz="22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serotypów</a:t>
            </a:r>
            <a:r>
              <a:rPr lang="pl-PL" sz="2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salmonella w stadach brojlerów gatunku kura na lata 2014-2016”.</a:t>
            </a:r>
            <a:endParaRPr lang="pl-PL" sz="2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286000" y="5517232"/>
            <a:ext cx="6172200" cy="857690"/>
          </a:xfrm>
        </p:spPr>
        <p:txBody>
          <a:bodyPr>
            <a:normAutofit fontScale="92500" lnSpcReduction="20000"/>
          </a:bodyPr>
          <a:lstStyle/>
          <a:p>
            <a:pPr algn="r"/>
            <a:endParaRPr lang="pl-PL" sz="1800" dirty="0" smtClean="0"/>
          </a:p>
          <a:p>
            <a:pPr algn="r"/>
            <a:endParaRPr lang="pl-PL" dirty="0"/>
          </a:p>
          <a:p>
            <a:pPr algn="r"/>
            <a:r>
              <a:rPr lang="pl-PL" sz="1800" b="1" dirty="0" err="1" smtClean="0"/>
              <a:t>Lek.wet</a:t>
            </a:r>
            <a:r>
              <a:rPr lang="pl-PL" sz="1800" b="1" dirty="0" smtClean="0"/>
              <a:t>. Agata </a:t>
            </a:r>
            <a:r>
              <a:rPr lang="pl-PL" sz="1800" b="1" dirty="0" err="1" smtClean="0"/>
              <a:t>Ballarin</a:t>
            </a:r>
            <a:r>
              <a:rPr lang="pl-PL" sz="1800" b="1" dirty="0" smtClean="0"/>
              <a:t>, PIW RACIBÓRZ – kwiecień 2016</a:t>
            </a:r>
            <a:endParaRPr lang="pl-PL" sz="1800" b="1" dirty="0"/>
          </a:p>
        </p:txBody>
      </p:sp>
      <p:pic>
        <p:nvPicPr>
          <p:cNvPr id="1026" name="Picture 2" descr="C:\Documents and Settings\Agata2\Ustawienia lokalne\Temporary Internet Files\Content.IE5\O764U7J2\MC90015123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653136"/>
            <a:ext cx="1957730" cy="1959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835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7560840" cy="612068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ZGŁOSZENIA WSTAWIEŃ DROBIU </a:t>
            </a:r>
          </a:p>
          <a:p>
            <a:pPr marL="0" indent="0" algn="just">
              <a:buNone/>
            </a:pPr>
            <a:r>
              <a:rPr lang="pl-PL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pl-PL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PRZED </a:t>
            </a:r>
            <a:r>
              <a:rPr lang="pl-PL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wstawieniem – </a:t>
            </a:r>
            <a:r>
              <a:rPr lang="pl-PL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dla stad o obsadzie zwiększonej powyżej 33 kg/m</a:t>
            </a:r>
            <a:r>
              <a:rPr lang="pl-PL" sz="1800" u="sng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  <a:p>
            <a:pPr marL="114300" indent="0" algn="just">
              <a:spcBef>
                <a:spcPct val="50000"/>
              </a:spcBef>
              <a:buNone/>
            </a:pPr>
            <a:r>
              <a:rPr lang="pl-PL" altLang="pl-PL" sz="1800" dirty="0">
                <a:latin typeface="Arial" pitchFamily="34" charset="0"/>
                <a:cs typeface="Arial" pitchFamily="34" charset="0"/>
              </a:rPr>
              <a:t>Zgodnie z Art. 3 p. 2, DYREKTYWY RADY 2007/43/WE z dnia 28 czerwca 2007 r. (D.UE. L 182/19 z dnia 12.7.2007) </a:t>
            </a:r>
            <a:r>
              <a:rPr lang="pl-PL" altLang="pl-PL" sz="1800" i="1" dirty="0">
                <a:latin typeface="Arial" pitchFamily="34" charset="0"/>
                <a:cs typeface="Arial" pitchFamily="34" charset="0"/>
              </a:rPr>
              <a:t>w sprawie minimalnych zasad dotyczących ochrony kurcząt utrzymywanych z przeznaczeniem na produkcję mięsa</a:t>
            </a:r>
            <a:r>
              <a:rPr lang="pl-PL" altLang="pl-PL" sz="1800" i="1" dirty="0">
                <a:latin typeface="Arial" pitchFamily="34" charset="0"/>
              </a:rPr>
              <a:t>,</a:t>
            </a:r>
            <a:r>
              <a:rPr lang="pl-PL" altLang="pl-PL" sz="1800" dirty="0">
                <a:latin typeface="Arial" pitchFamily="34" charset="0"/>
                <a:cs typeface="Arial" pitchFamily="34" charset="0"/>
              </a:rPr>
              <a:t> </a:t>
            </a:r>
            <a:endParaRPr lang="pl-PL" altLang="pl-PL" sz="1800" dirty="0">
              <a:latin typeface="Arial" pitchFamily="34" charset="0"/>
              <a:cs typeface="Times New Roman" pitchFamily="18" charset="0"/>
            </a:endParaRPr>
          </a:p>
          <a:p>
            <a:pPr marL="114300" indent="0">
              <a:spcBef>
                <a:spcPct val="50000"/>
              </a:spcBef>
              <a:buNone/>
            </a:pPr>
            <a:r>
              <a:rPr lang="pl-PL" altLang="pl-PL" sz="1800" b="1" dirty="0">
                <a:solidFill>
                  <a:srgbClr val="2E1347"/>
                </a:solidFill>
                <a:latin typeface="Arial" pitchFamily="34" charset="0"/>
                <a:cs typeface="Arial" pitchFamily="34" charset="0"/>
              </a:rPr>
              <a:t>maksymalne zagęszczenie hodowli w gospodarstwie lub kurniku </a:t>
            </a:r>
            <a:r>
              <a:rPr lang="pl-PL" altLang="pl-PL" sz="1800" b="1" dirty="0" smtClean="0">
                <a:solidFill>
                  <a:srgbClr val="2E1347"/>
                </a:solidFill>
                <a:latin typeface="Arial" pitchFamily="34" charset="0"/>
                <a:cs typeface="Arial" pitchFamily="34" charset="0"/>
              </a:rPr>
              <a:t>gospodarstwa w </a:t>
            </a:r>
            <a:r>
              <a:rPr lang="pl-PL" altLang="pl-PL" sz="1800" b="1" dirty="0">
                <a:solidFill>
                  <a:srgbClr val="2E1347"/>
                </a:solidFill>
                <a:latin typeface="Arial" pitchFamily="34" charset="0"/>
                <a:cs typeface="Arial" pitchFamily="34" charset="0"/>
              </a:rPr>
              <a:t>żadnym momencie nie może przekraczać 33 kg/m</a:t>
            </a:r>
            <a:r>
              <a:rPr lang="pl-PL" altLang="pl-PL" sz="1800" b="1" baseline="30000" dirty="0">
                <a:solidFill>
                  <a:srgbClr val="2E1347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pl-PL" altLang="pl-PL" sz="1800" b="1" dirty="0">
                <a:solidFill>
                  <a:srgbClr val="2E1347"/>
                </a:solidFill>
                <a:latin typeface="Arial" pitchFamily="34" charset="0"/>
                <a:cs typeface="Arial" pitchFamily="34" charset="0"/>
              </a:rPr>
              <a:t>.</a:t>
            </a:r>
            <a:endParaRPr lang="pl-PL" altLang="pl-PL" sz="1800" dirty="0">
              <a:solidFill>
                <a:srgbClr val="2E1347"/>
              </a:solidFill>
              <a:latin typeface="Arial" pitchFamily="34" charset="0"/>
              <a:cs typeface="Times New Roman" pitchFamily="18" charset="0"/>
            </a:endParaRPr>
          </a:p>
          <a:p>
            <a:pPr marL="114300" indent="0">
              <a:spcBef>
                <a:spcPct val="50000"/>
              </a:spcBef>
              <a:buNone/>
            </a:pPr>
            <a:r>
              <a:rPr lang="pl-PL" altLang="pl-PL" sz="1800" dirty="0">
                <a:latin typeface="Arial" pitchFamily="34" charset="0"/>
                <a:cs typeface="Arial" pitchFamily="34" charset="0"/>
              </a:rPr>
              <a:t>Od zasady tej </a:t>
            </a:r>
            <a:r>
              <a:rPr lang="pl-PL" altLang="pl-PL" sz="1800" u="sng" dirty="0">
                <a:latin typeface="Arial" pitchFamily="34" charset="0"/>
                <a:cs typeface="Arial" pitchFamily="34" charset="0"/>
              </a:rPr>
              <a:t>możliwe jest odstępstwo</a:t>
            </a:r>
            <a:r>
              <a:rPr lang="pl-PL" altLang="pl-PL" sz="1800" dirty="0">
                <a:latin typeface="Arial" pitchFamily="34" charset="0"/>
                <a:cs typeface="Arial" pitchFamily="34" charset="0"/>
              </a:rPr>
              <a:t> pod warunkiem spełnienia przez właścicieli zwierząt wymogów zawartych w załącznikach I </a:t>
            </a:r>
            <a:r>
              <a:rPr lang="pl-PL" altLang="pl-PL" sz="1800" dirty="0" err="1">
                <a:latin typeface="Arial" pitchFamily="34" charset="0"/>
                <a:cs typeface="Arial" pitchFamily="34" charset="0"/>
              </a:rPr>
              <a:t>i</a:t>
            </a:r>
            <a:r>
              <a:rPr lang="pl-PL" altLang="pl-PL" sz="1800" dirty="0">
                <a:latin typeface="Arial" pitchFamily="34" charset="0"/>
                <a:cs typeface="Arial" pitchFamily="34" charset="0"/>
              </a:rPr>
              <a:t> II tej dyrektywy. </a:t>
            </a:r>
            <a:endParaRPr lang="pl-PL" altLang="pl-PL" sz="1800" dirty="0" smtClean="0">
              <a:latin typeface="Arial" pitchFamily="34" charset="0"/>
              <a:cs typeface="Arial" pitchFamily="34" charset="0"/>
            </a:endParaRPr>
          </a:p>
          <a:p>
            <a:pPr marL="114300" indent="0">
              <a:spcBef>
                <a:spcPct val="50000"/>
              </a:spcBef>
              <a:buNone/>
            </a:pPr>
            <a:r>
              <a:rPr lang="pl-PL" altLang="pl-PL" sz="1800" dirty="0" smtClean="0">
                <a:latin typeface="Arial" pitchFamily="34" charset="0"/>
                <a:cs typeface="Arial" pitchFamily="34" charset="0"/>
              </a:rPr>
              <a:t>Załącznik I – dotyczy zwiększenia standardów </a:t>
            </a:r>
            <a:r>
              <a:rPr lang="pl-PL" altLang="pl-PL" sz="1800" dirty="0" err="1" smtClean="0">
                <a:latin typeface="Arial" pitchFamily="34" charset="0"/>
                <a:cs typeface="Arial" pitchFamily="34" charset="0"/>
              </a:rPr>
              <a:t>dobrostanowych</a:t>
            </a:r>
            <a:endParaRPr lang="pl-PL" altLang="pl-PL" sz="1800" dirty="0" smtClean="0">
              <a:latin typeface="Arial" pitchFamily="34" charset="0"/>
              <a:cs typeface="Arial" pitchFamily="34" charset="0"/>
            </a:endParaRPr>
          </a:p>
          <a:p>
            <a:pPr marL="11430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pl-PL" altLang="pl-PL" sz="1800" dirty="0" smtClean="0">
                <a:latin typeface="Arial" pitchFamily="34" charset="0"/>
                <a:cs typeface="Arial" pitchFamily="34" charset="0"/>
              </a:rPr>
              <a:t>Załącznik II: - mówi m.in. </a:t>
            </a:r>
            <a:r>
              <a:rPr lang="pl-PL" altLang="pl-PL" sz="1800" dirty="0">
                <a:latin typeface="Arial" pitchFamily="34" charset="0"/>
                <a:cs typeface="Arial" pitchFamily="34" charset="0"/>
              </a:rPr>
              <a:t>o</a:t>
            </a:r>
            <a:r>
              <a:rPr lang="pl-PL" altLang="pl-PL" sz="1800" dirty="0" smtClean="0">
                <a:latin typeface="Arial" pitchFamily="34" charset="0"/>
                <a:cs typeface="Arial" pitchFamily="34" charset="0"/>
              </a:rPr>
              <a:t> tym, że:</a:t>
            </a:r>
          </a:p>
          <a:p>
            <a:pPr marL="114300" indent="0">
              <a:lnSpc>
                <a:spcPct val="110000"/>
              </a:lnSpc>
              <a:spcBef>
                <a:spcPct val="50000"/>
              </a:spcBef>
              <a:buNone/>
            </a:pPr>
            <a:r>
              <a:rPr lang="pl-PL" altLang="pl-PL" sz="1800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pl-PL" altLang="pl-PL" sz="1800" b="1" dirty="0" smtClean="0">
                <a:solidFill>
                  <a:srgbClr val="4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Właściciel </a:t>
            </a:r>
            <a:r>
              <a:rPr lang="pl-PL" altLang="pl-PL" sz="1800" b="1" dirty="0">
                <a:solidFill>
                  <a:srgbClr val="4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lub opiekun informuje właściwy organ o </a:t>
            </a:r>
            <a:r>
              <a:rPr lang="pl-PL" altLang="pl-PL" sz="1800" b="1" dirty="0" smtClean="0">
                <a:solidFill>
                  <a:srgbClr val="4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swoim zamiarze </a:t>
            </a:r>
            <a:r>
              <a:rPr lang="pl-PL" altLang="pl-PL" sz="1800" b="1" dirty="0">
                <a:solidFill>
                  <a:srgbClr val="4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zagęszczenia hodowli o więcej</a:t>
            </a:r>
            <a:r>
              <a:rPr lang="pl-PL" altLang="pl-PL" sz="1800" b="1" dirty="0">
                <a:solidFill>
                  <a:srgbClr val="4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</a:t>
            </a:r>
            <a:r>
              <a:rPr lang="pl-PL" altLang="pl-PL" sz="1800" b="1" dirty="0">
                <a:solidFill>
                  <a:srgbClr val="4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niż 33 kg/m</a:t>
            </a:r>
            <a:r>
              <a:rPr lang="pl-PL" altLang="pl-PL" sz="1800" b="1" baseline="30000" dirty="0">
                <a:solidFill>
                  <a:srgbClr val="4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pl-PL" altLang="pl-PL" sz="1800" b="1" dirty="0">
                <a:solidFill>
                  <a:srgbClr val="4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żywej </a:t>
            </a:r>
            <a:r>
              <a:rPr lang="pl-PL" altLang="pl-PL" sz="1800" b="1" dirty="0" smtClean="0">
                <a:solidFill>
                  <a:srgbClr val="4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masy.</a:t>
            </a:r>
            <a:endParaRPr lang="pl-PL" altLang="pl-PL" sz="1800" b="1" dirty="0" smtClean="0">
              <a:solidFill>
                <a:srgbClr val="4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Times New Roman" pitchFamily="18" charset="0"/>
            </a:endParaRPr>
          </a:p>
          <a:p>
            <a:pPr marL="114300" indent="0">
              <a:lnSpc>
                <a:spcPct val="110000"/>
              </a:lnSpc>
              <a:spcBef>
                <a:spcPct val="50000"/>
              </a:spcBef>
              <a:buNone/>
            </a:pPr>
            <a:r>
              <a:rPr lang="pl-PL" altLang="pl-PL" sz="1800" b="1" dirty="0" smtClean="0">
                <a:solidFill>
                  <a:srgbClr val="4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Wyznacza </a:t>
            </a:r>
            <a:r>
              <a:rPr lang="pl-PL" altLang="pl-PL" sz="1800" b="1" dirty="0">
                <a:solidFill>
                  <a:srgbClr val="4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dokładną liczbę i powiadamia właściwy organ o jakiejkolwiek zmianie zagęszczenia </a:t>
            </a:r>
            <a:r>
              <a:rPr lang="pl-PL" altLang="pl-PL" sz="1800" b="1" dirty="0" smtClean="0">
                <a:solidFill>
                  <a:srgbClr val="4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hodowli </a:t>
            </a:r>
            <a:r>
              <a:rPr lang="pl-PL" altLang="pl-PL" sz="1800" b="1" dirty="0">
                <a:solidFill>
                  <a:srgbClr val="4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 terminie </a:t>
            </a:r>
            <a:endParaRPr lang="pl-PL" altLang="pl-PL" sz="1800" b="1" dirty="0" smtClean="0">
              <a:solidFill>
                <a:srgbClr val="4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14300" indent="0">
              <a:lnSpc>
                <a:spcPct val="110000"/>
              </a:lnSpc>
              <a:spcBef>
                <a:spcPct val="50000"/>
              </a:spcBef>
              <a:buNone/>
            </a:pPr>
            <a:r>
              <a:rPr lang="pl-PL" altLang="pl-PL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 </a:t>
            </a:r>
            <a:r>
              <a:rPr lang="pl-PL" altLang="pl-PL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najmniej 15 dni przed umieszczeniem stada w kurniku</a:t>
            </a:r>
            <a:r>
              <a:rPr lang="pl-PL" altLang="pl-PL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.”</a:t>
            </a:r>
            <a:endParaRPr lang="pl-PL" altLang="pl-PL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pl-PL" altLang="pl-PL" sz="1800" dirty="0">
              <a:latin typeface="Arial" pitchFamily="34" charset="0"/>
              <a:cs typeface="Times New Roman" pitchFamily="18" charset="0"/>
            </a:endParaRPr>
          </a:p>
        </p:txBody>
      </p:sp>
      <p:pic>
        <p:nvPicPr>
          <p:cNvPr id="10242" name="Picture 2" descr="C:\Documents and Settings\Agata2\Ustawienia lokalne\Temporary Internet Files\Content.IE5\O764U7J2\MC90043149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229200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038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539552" y="692696"/>
            <a:ext cx="7056784" cy="59766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CZY PRODUCENT DROBIU RZEŹNEGO</a:t>
            </a:r>
          </a:p>
          <a:p>
            <a:pPr marL="365760" lvl="1" indent="0" algn="just">
              <a:buNone/>
            </a:pPr>
            <a:r>
              <a:rPr lang="pl-PL" sz="1800" dirty="0" smtClean="0"/>
              <a:t>- w sposób właściwy stosuje </a:t>
            </a:r>
            <a:r>
              <a:rPr lang="pl-PL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środki zwalczające drobnoustroje </a:t>
            </a:r>
            <a:r>
              <a:rPr lang="pl-PL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pl-PL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prowadzi prawidłową dokumentację </a:t>
            </a:r>
            <a:r>
              <a:rPr lang="pl-PL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tym zakresie </a:t>
            </a:r>
            <a:r>
              <a:rPr lang="pl-PL" sz="1800" dirty="0"/>
              <a:t>– kontrola jest przeprowadzana zgodnie z wymaganiami ustalonymi w instrukcji GLW w sprawie postępowania powiatowych lekarzy weterynarii przy przeprowadzaniu kontroli gospodarstw utrzymujących zwierzęta pod względem dobrostanu zwierząt oraz raportowania o przeprowadzonych kontrolach gospodarstw utrzymujących zwierzęta pod względem dobrostanu zwierząt z elementami zwalczania chorób zakaźnych; wyniki kontroli powinny być udokumentowane w protokole SPIWET – gospodarstwo utrzymujące zwierzęta, część „Dokumentacja leczenia zwierząt</a:t>
            </a:r>
            <a:r>
              <a:rPr lang="pl-PL" sz="1800" dirty="0" smtClean="0"/>
              <a:t>”.</a:t>
            </a:r>
            <a:endParaRPr lang="pl-PL" sz="1800" dirty="0"/>
          </a:p>
          <a:p>
            <a:pPr marL="0" indent="0" algn="just">
              <a:buNone/>
            </a:pPr>
            <a:r>
              <a:rPr lang="pl-PL" sz="1800" dirty="0" smtClean="0"/>
              <a:t>               </a:t>
            </a:r>
          </a:p>
          <a:p>
            <a:pPr marL="0" indent="0" algn="ctr">
              <a:buNone/>
            </a:pPr>
            <a:r>
              <a:rPr lang="pl-PL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</a:t>
            </a:r>
            <a:br>
              <a:rPr lang="pl-PL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EWIDENCJA LECZENIA ZWIERZĄT</a:t>
            </a:r>
            <a:endParaRPr lang="pl-PL" sz="1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rzałka w prawo 6"/>
          <p:cNvSpPr/>
          <p:nvPr/>
        </p:nvSpPr>
        <p:spPr>
          <a:xfrm>
            <a:off x="1847954" y="4869160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44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539552" y="548680"/>
            <a:ext cx="7560840" cy="61206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CZY PRODUCENT DROBIU RZEŹNEGO stosuje następujące zasady </a:t>
            </a:r>
            <a:r>
              <a:rPr lang="pl-PL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bioasekuracji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just">
              <a:buNone/>
            </a:pPr>
            <a:endParaRPr lang="pl-P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r>
              <a:rPr lang="pl-PL" sz="1800" dirty="0" smtClean="0"/>
              <a:t>a) czy </a:t>
            </a:r>
            <a:r>
              <a:rPr lang="pl-PL" sz="1800" dirty="0"/>
              <a:t>wydzielono </a:t>
            </a:r>
            <a:r>
              <a:rPr lang="pl-PL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miejsce do składowania środków odkażających</a:t>
            </a:r>
            <a:r>
              <a:rPr lang="pl-PL" sz="1800" dirty="0"/>
              <a:t>, zabezpieczone </a:t>
            </a:r>
            <a:r>
              <a:rPr lang="pl-PL" sz="1900" dirty="0"/>
              <a:t>przed dostępem osób niepowołanych – § 1 pkt 1 rozporządzenia Ministra Rolnictwa i Rozwoju Wsi w sprawie szczegółowych warunków weterynaryjnych, jakie muszą spełniać gospodarstwa w przypadku, gdy zwierzęta lub środki spożywcze pochodzenia zwierzęcego pochodzące z tych gospodarstw są wprowadzane na rynek,</a:t>
            </a:r>
          </a:p>
          <a:p>
            <a:pPr marL="0" indent="0" algn="just">
              <a:buNone/>
            </a:pPr>
            <a:r>
              <a:rPr lang="pl-PL" sz="1900" dirty="0" smtClean="0"/>
              <a:t>               </a:t>
            </a:r>
          </a:p>
          <a:p>
            <a:pPr marL="0" indent="0" algn="just">
              <a:buNone/>
            </a:pPr>
            <a:r>
              <a:rPr lang="pl-PL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</a:t>
            </a:r>
          </a:p>
          <a:p>
            <a:pPr marL="0" indent="0" algn="ctr">
              <a:buNone/>
            </a:pPr>
            <a:r>
              <a:rPr lang="pl-PL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MAGAZYN ŚRODKÓW DEZYNFEKCYJNYCH</a:t>
            </a:r>
            <a:endParaRPr lang="pl-PL" sz="1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trzałka w prawo 1"/>
          <p:cNvSpPr/>
          <p:nvPr/>
        </p:nvSpPr>
        <p:spPr>
          <a:xfrm>
            <a:off x="1619672" y="4310608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1266" name="Picture 2" descr="C:\Documents and Settings\Agata2\Ustawienia lokalne\Temporary Internet Files\Content.IE5\EB9DD839\MC90002353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421" y="5591440"/>
            <a:ext cx="1491355" cy="1106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760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7200800" cy="44645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CZY PRODUCENT DROBIU RZEŹNEGO stosuje następujące zasady </a:t>
            </a:r>
            <a:r>
              <a:rPr lang="pl-PL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bioasekuracji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just">
              <a:buNone/>
            </a:pPr>
            <a:endParaRPr lang="pl-P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r>
              <a:rPr lang="pl-PL" sz="1800" dirty="0"/>
              <a:t>b</a:t>
            </a:r>
            <a:r>
              <a:rPr lang="pl-PL" sz="1800" dirty="0" smtClean="0"/>
              <a:t>) </a:t>
            </a:r>
            <a:r>
              <a:rPr lang="pl-PL" sz="1800" dirty="0"/>
              <a:t>czy wydzielono </a:t>
            </a:r>
            <a:r>
              <a:rPr lang="pl-PL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miejsce do składowania obornika </a:t>
            </a:r>
            <a:r>
              <a:rPr lang="pl-PL" sz="1800" dirty="0"/>
              <a:t>– § 1 pkt 2 rozporządzenia Ministra Rolnictwa i Rozwoju Wsi w sprawie szczegółowych warunków weterynaryjnych, jakie muszą spełniać gospodarstwa w przypadku, gdy zwierzęta lub środki spożywcze pochodzenia zwierzęcego pochodzące z tych gospodarstw są wprowadzane na </a:t>
            </a:r>
            <a:r>
              <a:rPr lang="pl-PL" sz="1800" dirty="0" smtClean="0"/>
              <a:t>rynek?</a:t>
            </a:r>
            <a:endParaRPr lang="pl-PL" sz="1800" dirty="0"/>
          </a:p>
          <a:p>
            <a:pPr marL="0" indent="0" algn="just">
              <a:buNone/>
            </a:pPr>
            <a:r>
              <a:rPr lang="pl-PL" sz="1900" dirty="0" smtClean="0"/>
              <a:t>               </a:t>
            </a:r>
          </a:p>
        </p:txBody>
      </p:sp>
      <p:sp>
        <p:nvSpPr>
          <p:cNvPr id="2" name="Strzałka w prawo 1"/>
          <p:cNvSpPr/>
          <p:nvPr/>
        </p:nvSpPr>
        <p:spPr>
          <a:xfrm>
            <a:off x="1370119" y="4058488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ole tekstowe 2"/>
          <p:cNvSpPr txBox="1"/>
          <p:nvPr/>
        </p:nvSpPr>
        <p:spPr>
          <a:xfrm>
            <a:off x="1979712" y="3698448"/>
            <a:ext cx="52565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MIEJSCE </a:t>
            </a:r>
            <a:r>
              <a:rPr lang="pl-PL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SKŁADOWANA OBORNIKA LUB UDOKUMENTOWANY ODBIÓR ŚCIÓŁKI PRZEZ INNY </a:t>
            </a:r>
            <a:r>
              <a:rPr lang="pl-P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PODMIOT.</a:t>
            </a:r>
            <a:endParaRPr lang="pl-PL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557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482" y="4509120"/>
            <a:ext cx="2285839" cy="2429991"/>
          </a:xfrm>
          <a:prstGeom prst="rect">
            <a:avLst/>
          </a:prstGeom>
        </p:spPr>
      </p:pic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395536" y="764704"/>
            <a:ext cx="7128792" cy="55446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CZY PRODUCENT DROBIU RZEŹNEGO stosuje następujące zasady </a:t>
            </a:r>
            <a:r>
              <a:rPr lang="pl-PL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bioasekuracji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just">
              <a:buNone/>
            </a:pPr>
            <a:endParaRPr lang="pl-P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r>
              <a:rPr lang="pl-PL" sz="1800" dirty="0" smtClean="0"/>
              <a:t>c) </a:t>
            </a:r>
            <a:r>
              <a:rPr lang="pl-PL" sz="1800" dirty="0"/>
              <a:t>czy </a:t>
            </a:r>
            <a:r>
              <a:rPr lang="pl-PL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miejsce przetrzymywania produktów leczniczych weterynaryjnych </a:t>
            </a:r>
            <a:r>
              <a:rPr lang="pl-PL" sz="1800" dirty="0"/>
              <a:t>zapewnia właściwe warunki do tego oraz, czy jest zabezpieczone przed dostępem osób niepowołanych – § 1 pkt 3 rozporządzenia Ministra Rolnictwa i Rozwoju Wsi w sprawie szczegółowych warunków weterynaryjnych, jakie muszą spełniać gospodarstwa w przypadku, gdy zwierzęta lub środki spożywcze pochodzenia zwierzęcego pochodzące z tych gospodarstw są wprowadzane na </a:t>
            </a:r>
            <a:r>
              <a:rPr lang="pl-PL" sz="1800" dirty="0" smtClean="0"/>
              <a:t>rynek?</a:t>
            </a:r>
            <a:endParaRPr lang="pl-PL" sz="1800" dirty="0"/>
          </a:p>
          <a:p>
            <a:pPr marL="0" indent="0" algn="just">
              <a:buNone/>
            </a:pPr>
            <a:r>
              <a:rPr lang="pl-PL" sz="1900" dirty="0" smtClean="0"/>
              <a:t>                               </a:t>
            </a:r>
          </a:p>
          <a:p>
            <a:pPr marL="0" indent="0" algn="ctr">
              <a:buNone/>
            </a:pPr>
            <a:r>
              <a:rPr lang="pl-PL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</a:t>
            </a:r>
          </a:p>
          <a:p>
            <a:pPr marL="0" indent="0" algn="ctr">
              <a:buNone/>
            </a:pPr>
            <a:r>
              <a:rPr lang="pl-PL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MAGAZYN  LEKÓW</a:t>
            </a:r>
            <a:endParaRPr lang="pl-PL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l-PL" sz="1900" dirty="0" smtClean="0"/>
          </a:p>
        </p:txBody>
      </p:sp>
      <p:sp>
        <p:nvSpPr>
          <p:cNvPr id="2" name="Strzałka w prawo 1"/>
          <p:cNvSpPr/>
          <p:nvPr/>
        </p:nvSpPr>
        <p:spPr>
          <a:xfrm>
            <a:off x="2289643" y="4788265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600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467544" y="764704"/>
            <a:ext cx="7704856" cy="55446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CZY PRODUCENT DROBIU RZEŹNEGO stosuje następujące zasady </a:t>
            </a:r>
            <a:r>
              <a:rPr lang="pl-PL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bioasekuracji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just">
              <a:buNone/>
            </a:pPr>
            <a:endParaRPr lang="pl-P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r>
              <a:rPr lang="pl-PL" sz="1800" dirty="0"/>
              <a:t>d</a:t>
            </a:r>
            <a:r>
              <a:rPr lang="pl-PL" sz="1800" dirty="0" smtClean="0"/>
              <a:t>) </a:t>
            </a:r>
            <a:r>
              <a:rPr lang="pl-PL" sz="1800" dirty="0"/>
              <a:t>czy zapewniono </a:t>
            </a:r>
            <a:r>
              <a:rPr lang="pl-PL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odzież i obuwie przeznaczone wyłącznie do obowiązkowego użycia w gospodarstwie</a:t>
            </a:r>
            <a:r>
              <a:rPr lang="pl-PL" sz="1800" dirty="0"/>
              <a:t> – § 1 pkt 4 rozporządzenia Ministra Rolnictwa i Rozwoju Wsi w sprawie szczegółowych warunków weterynaryjnych, jakie muszą spełniać gospodarstwa w przypadku, gdy zwierzęta lub środki spożywcze pochodzenia zwierzęcego pochodzące z tych gospodarstw są wprowadzane na </a:t>
            </a:r>
            <a:r>
              <a:rPr lang="pl-PL" sz="1800" dirty="0" smtClean="0"/>
              <a:t>rynek i czy </a:t>
            </a:r>
            <a:r>
              <a:rPr lang="pl-PL" sz="1800" dirty="0"/>
              <a:t>stosuje się oddzielną odzież ochroną do pracy w każdym </a:t>
            </a:r>
            <a:r>
              <a:rPr lang="pl-PL" sz="1800" dirty="0" smtClean="0"/>
              <a:t>kurniku?</a:t>
            </a:r>
            <a:endParaRPr lang="pl-PL" sz="1800" dirty="0"/>
          </a:p>
          <a:p>
            <a:pPr marL="0" indent="0" algn="just">
              <a:buNone/>
            </a:pPr>
            <a:r>
              <a:rPr lang="pl-PL" sz="1900" dirty="0" smtClean="0"/>
              <a:t>                               </a:t>
            </a:r>
          </a:p>
          <a:p>
            <a:pPr marL="0" indent="0" algn="just">
              <a:buNone/>
            </a:pPr>
            <a:r>
              <a:rPr lang="pl-PL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</a:t>
            </a:r>
            <a:endParaRPr lang="pl-PL" sz="19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l-PL" sz="1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SZATNIA PRZYLEGAJĄCA DO KURNIKA</a:t>
            </a:r>
            <a:endParaRPr lang="pl-PL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l-PL" sz="1900" dirty="0" smtClean="0"/>
          </a:p>
        </p:txBody>
      </p:sp>
      <p:sp>
        <p:nvSpPr>
          <p:cNvPr id="2" name="Strzałka w prawo 1"/>
          <p:cNvSpPr/>
          <p:nvPr/>
        </p:nvSpPr>
        <p:spPr>
          <a:xfrm>
            <a:off x="1619672" y="4362937"/>
            <a:ext cx="576064" cy="385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113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395536" y="692696"/>
            <a:ext cx="7416824" cy="55446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CZY PRODUCENT DROBIU RZEŹNEGO stosuje następujące zasady </a:t>
            </a:r>
            <a:r>
              <a:rPr lang="pl-PL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bioasekuracji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just">
              <a:buNone/>
            </a:pPr>
            <a:endParaRPr lang="pl-P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r>
              <a:rPr lang="pl-PL" sz="1800" dirty="0" smtClean="0"/>
              <a:t>e) </a:t>
            </a:r>
            <a:r>
              <a:rPr lang="pl-PL" sz="1800" dirty="0"/>
              <a:t>czy zapewniono </a:t>
            </a:r>
            <a:r>
              <a:rPr lang="pl-PL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maty odkażające nasączone środkiem odkażającym </a:t>
            </a:r>
            <a:r>
              <a:rPr lang="pl-PL" sz="1800" dirty="0"/>
              <a:t>przed wjazdem na teren gospodarstwa oraz </a:t>
            </a:r>
            <a:r>
              <a:rPr lang="pl-PL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przed wejściami do poszczególnych kurników</a:t>
            </a:r>
            <a:r>
              <a:rPr lang="pl-PL" sz="1800" dirty="0"/>
              <a:t>, odkażanie kół pojazdów wjeżdżających na teren </a:t>
            </a:r>
            <a:r>
              <a:rPr lang="pl-PL" sz="1800" dirty="0" smtClean="0"/>
              <a:t>gospodarstwa oraz </a:t>
            </a:r>
            <a:r>
              <a:rPr lang="pl-PL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środki </a:t>
            </a:r>
            <a:r>
              <a:rPr lang="pl-PL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odkażające </a:t>
            </a:r>
            <a:r>
              <a:rPr lang="pl-PL" sz="1800" dirty="0"/>
              <a:t>w ilości niezbędnej do przeprowadzenia doraźnego odkażania – § 1 pkt 6 rozporządzenia Ministra Rolnictwa i Rozwoju Wsi w sprawie szczegółowych warunków weterynaryjnych, jakie muszą spełniać gospodarstwa w przypadku, gdy zwierzęta lub środki spożywcze pochodzenia zwierzęcego pochodzące z tych gospodarstw są wprowadzane na </a:t>
            </a:r>
            <a:r>
              <a:rPr lang="pl-PL" sz="1800" dirty="0" smtClean="0"/>
              <a:t>rynek?</a:t>
            </a:r>
            <a:endParaRPr lang="pl-PL" sz="1800" dirty="0"/>
          </a:p>
          <a:p>
            <a:pPr marL="0" indent="0" algn="just">
              <a:buNone/>
            </a:pPr>
            <a:r>
              <a:rPr lang="pl-PL" sz="1900" dirty="0" smtClean="0"/>
              <a:t>                            </a:t>
            </a:r>
          </a:p>
          <a:p>
            <a:pPr marL="0" indent="0" algn="just">
              <a:buNone/>
            </a:pPr>
            <a:r>
              <a:rPr lang="pl-PL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</a:t>
            </a:r>
            <a:r>
              <a:rPr lang="pl-PL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MATY  I  ZAPAS  ŚRODKA DEZYNFEKCYJNEGO</a:t>
            </a:r>
            <a:endParaRPr lang="pl-PL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l-PL" sz="1900" b="1" dirty="0" smtClean="0">
              <a:solidFill>
                <a:srgbClr val="C00000"/>
              </a:solidFill>
            </a:endParaRPr>
          </a:p>
        </p:txBody>
      </p:sp>
      <p:sp>
        <p:nvSpPr>
          <p:cNvPr id="2" name="Strzałka w prawo 1"/>
          <p:cNvSpPr/>
          <p:nvPr/>
        </p:nvSpPr>
        <p:spPr>
          <a:xfrm>
            <a:off x="971600" y="4581128"/>
            <a:ext cx="576064" cy="354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200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7543251" cy="597666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CZY PRODUCENT DROBIU RZEŹNEGO stosuje następujące zasady </a:t>
            </a:r>
            <a:r>
              <a:rPr lang="pl-PL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bioasekuracji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just">
              <a:buNone/>
            </a:pPr>
            <a:endParaRPr lang="pl-P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pl-PL" sz="1800" dirty="0"/>
              <a:t>f</a:t>
            </a:r>
            <a:r>
              <a:rPr lang="pl-PL" sz="1800" dirty="0" smtClean="0"/>
              <a:t>) </a:t>
            </a:r>
            <a:r>
              <a:rPr lang="pl-PL" sz="1800" dirty="0"/>
              <a:t>czy prowadzona jest dokumentacja dotycząca </a:t>
            </a:r>
            <a:r>
              <a:rPr lang="pl-PL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odkażania, dezynsekcji i </a:t>
            </a:r>
            <a:r>
              <a:rPr lang="pl-PL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deratyzacji? </a:t>
            </a:r>
            <a:r>
              <a:rPr lang="pl-PL" sz="1800" dirty="0"/>
              <a:t>C</a:t>
            </a:r>
            <a:r>
              <a:rPr lang="pl-PL" sz="1800" dirty="0" smtClean="0"/>
              <a:t>zy </a:t>
            </a:r>
            <a:r>
              <a:rPr lang="pl-PL" sz="1800" dirty="0"/>
              <a:t>plan zabezpieczenia gospodarstwa przed gryzoniami jest aktualizowany </a:t>
            </a:r>
            <a:r>
              <a:rPr lang="pl-PL" sz="1800" dirty="0" smtClean="0"/>
              <a:t>regularnie?</a:t>
            </a:r>
            <a:endParaRPr lang="pl-PL" sz="1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pl-PL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</a:t>
            </a:r>
          </a:p>
          <a:p>
            <a:pPr marL="0" indent="0" algn="just">
              <a:buNone/>
            </a:pPr>
            <a:r>
              <a:rPr lang="pl-PL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</a:t>
            </a:r>
            <a:r>
              <a:rPr lang="pl-PL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PROTOKOŁY/ZAPISY dot. DEZYNFEKCJI</a:t>
            </a:r>
          </a:p>
          <a:p>
            <a:pPr marL="0" indent="0" algn="just">
              <a:buNone/>
            </a:pPr>
            <a:r>
              <a:rPr lang="pl-PL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PROTOKOŁY/ZAPISY </a:t>
            </a:r>
            <a:r>
              <a:rPr lang="pl-PL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dot. </a:t>
            </a:r>
            <a:r>
              <a:rPr lang="pl-PL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DEZYNSEKCJI</a:t>
            </a:r>
          </a:p>
          <a:p>
            <a:pPr marL="0" indent="0" algn="just">
              <a:buNone/>
            </a:pPr>
            <a:r>
              <a:rPr lang="pl-PL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STACJE DERATYZACYJNE</a:t>
            </a:r>
            <a:endParaRPr lang="pl-PL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pl-PL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OBECNOŚC TRUTKI W STACJACH</a:t>
            </a:r>
          </a:p>
          <a:p>
            <a:pPr marL="0" indent="0" algn="just">
              <a:buNone/>
            </a:pPr>
            <a:r>
              <a:rPr lang="pl-PL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„REJESTR SZKODNIKÓW” (DOKUMENTACJA)</a:t>
            </a:r>
          </a:p>
          <a:p>
            <a:pPr marL="0" indent="0" algn="just">
              <a:buNone/>
            </a:pPr>
            <a:endParaRPr lang="pl-P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l-PL" sz="1900" dirty="0" smtClean="0"/>
          </a:p>
        </p:txBody>
      </p:sp>
      <p:sp>
        <p:nvSpPr>
          <p:cNvPr id="2" name="Strzałka w prawo 1"/>
          <p:cNvSpPr/>
          <p:nvPr/>
        </p:nvSpPr>
        <p:spPr>
          <a:xfrm>
            <a:off x="1033713" y="2924944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9218" name="Picture 2" descr="C:\Documents and Settings\Agata2\Ustawienia lokalne\Temporary Internet Files\Content.IE5\BSKV376O\MC90032446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445224"/>
            <a:ext cx="1837030" cy="1132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82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467544" y="692696"/>
            <a:ext cx="7416824" cy="55446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CZY PRODUCENT DROBIU RZEŹNEGO stosuje następujące zasady </a:t>
            </a:r>
            <a:r>
              <a:rPr lang="pl-PL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bioasekuracji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just">
              <a:buNone/>
            </a:pPr>
            <a:endParaRPr lang="pl-P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r>
              <a:rPr lang="pl-PL" sz="1800" dirty="0"/>
              <a:t>g</a:t>
            </a:r>
            <a:r>
              <a:rPr lang="pl-PL" sz="1800" dirty="0" smtClean="0"/>
              <a:t>) </a:t>
            </a:r>
            <a:r>
              <a:rPr lang="pl-PL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czy kurniki są utrzymywane w czystości</a:t>
            </a:r>
            <a:r>
              <a:rPr lang="pl-PL" sz="1800" dirty="0"/>
              <a:t>, w tym z pomieszczeń usuwane są odchody i niezjedzone resztki paszy tak często, aby uniknąć zanieczyszczenia paszy i wody – § 2 pkt 2 rozporządzenia Ministra Rolnictwa i Rozwoju Wsi w sprawie szczegółowych warunków weterynaryjnych, jakie muszą spełniać gospodarstwa w przypadku, gdy zwierzęta lub środki spożywcze pochodzenia zwierzęcego pochodzące z tych gospodarstw są wprowadzane na </a:t>
            </a:r>
            <a:r>
              <a:rPr lang="pl-PL" sz="1800" dirty="0" smtClean="0"/>
              <a:t>rynek?</a:t>
            </a:r>
            <a:endParaRPr lang="pl-PL" sz="1800" dirty="0"/>
          </a:p>
          <a:p>
            <a:pPr marL="0" indent="0" algn="just">
              <a:buNone/>
            </a:pPr>
            <a:r>
              <a:rPr lang="pl-PL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</a:t>
            </a:r>
            <a:endParaRPr lang="pl-P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l-PL" sz="1900" dirty="0" smtClean="0"/>
          </a:p>
        </p:txBody>
      </p:sp>
      <p:pic>
        <p:nvPicPr>
          <p:cNvPr id="12290" name="Picture 2" descr="C:\Documents and Settings\Agata2\Ustawienia lokalne\Temporary Internet Files\Content.IE5\EB9DD839\MC90025175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5085184"/>
            <a:ext cx="1811426" cy="1537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671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611560" y="764704"/>
            <a:ext cx="7416824" cy="56166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CZY PRODUCENT DROBIU RZEŹNEGO stosuje następujące zasady </a:t>
            </a:r>
            <a:r>
              <a:rPr lang="pl-PL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bioasekuracji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just">
              <a:buNone/>
            </a:pPr>
            <a:endParaRPr lang="pl-P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l-P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pl-PL" sz="1800" dirty="0"/>
              <a:t>h</a:t>
            </a:r>
            <a:r>
              <a:rPr lang="pl-PL" sz="1800" dirty="0" smtClean="0"/>
              <a:t>) </a:t>
            </a:r>
            <a:r>
              <a:rPr lang="pl-PL" sz="1800" dirty="0"/>
              <a:t>czy stosowana jest zasada </a:t>
            </a:r>
            <a:r>
              <a:rPr lang="pl-PL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„cały kurnik pełen/cały kurnik </a:t>
            </a:r>
            <a:r>
              <a:rPr lang="pl-PL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pusty</a:t>
            </a:r>
            <a:r>
              <a:rPr lang="pl-PL" sz="1800" dirty="0" smtClean="0"/>
              <a:t>” ? </a:t>
            </a:r>
            <a:br>
              <a:rPr lang="pl-PL" sz="1800" dirty="0" smtClean="0"/>
            </a:br>
            <a:r>
              <a:rPr lang="pl-PL" sz="1800" dirty="0" smtClean="0"/>
              <a:t>     Czy </a:t>
            </a:r>
            <a:r>
              <a:rPr lang="pl-PL" sz="1800" dirty="0"/>
              <a:t>w jednym kurniku utrzymywany jest drób z jednego stada i </a:t>
            </a:r>
            <a:r>
              <a:rPr lang="pl-PL" sz="1800" dirty="0" smtClean="0"/>
              <a:t>w</a:t>
            </a:r>
            <a:br>
              <a:rPr lang="pl-PL" sz="1800" dirty="0" smtClean="0"/>
            </a:br>
            <a:r>
              <a:rPr lang="pl-PL" sz="1800" dirty="0" smtClean="0"/>
              <a:t>     jednakowym wieku?</a:t>
            </a:r>
            <a:endParaRPr lang="pl-PL" sz="1800" dirty="0"/>
          </a:p>
          <a:p>
            <a:pPr marL="0" lvl="0" indent="0">
              <a:buNone/>
            </a:pPr>
            <a:endParaRPr lang="pl-PL" sz="1800" dirty="0"/>
          </a:p>
          <a:p>
            <a:pPr marL="0" indent="0" algn="just">
              <a:buNone/>
            </a:pPr>
            <a:r>
              <a:rPr lang="pl-PL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</a:t>
            </a:r>
            <a:endParaRPr lang="pl-P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l-PL" sz="1900" dirty="0" smtClean="0"/>
          </a:p>
        </p:txBody>
      </p:sp>
      <p:pic>
        <p:nvPicPr>
          <p:cNvPr id="13314" name="Picture 2" descr="C:\Documents and Settings\Agata2\Ustawienia lokalne\Temporary Internet Files\Content.IE5\BSKV376O\MC90035505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733256"/>
            <a:ext cx="3716122" cy="941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3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Podstawa prawna: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2000" dirty="0" smtClean="0">
              <a:latin typeface="+mj-lt"/>
            </a:endParaRPr>
          </a:p>
          <a:p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USTAWA</a:t>
            </a:r>
            <a:r>
              <a:rPr lang="pl-PL" sz="2000" dirty="0" smtClean="0">
                <a:latin typeface="+mj-lt"/>
              </a:rPr>
              <a:t> </a:t>
            </a:r>
            <a:r>
              <a:rPr lang="pl-PL" sz="2000" dirty="0">
                <a:latin typeface="+mj-lt"/>
              </a:rPr>
              <a:t>z dnia 11 marca 2004 r. o ochronie zdrowia zwierząt oraz zwalczaniu chorób zakaźnych </a:t>
            </a:r>
            <a:r>
              <a:rPr lang="pl-PL" sz="2000" dirty="0" smtClean="0">
                <a:latin typeface="+mj-lt"/>
              </a:rPr>
              <a:t>zwierząt.</a:t>
            </a:r>
          </a:p>
          <a:p>
            <a:pPr marL="114300" indent="0">
              <a:buNone/>
            </a:pPr>
            <a:endParaRPr lang="pl-PL" sz="2000" dirty="0" smtClean="0"/>
          </a:p>
          <a:p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Rozporządzenie</a:t>
            </a:r>
            <a:r>
              <a:rPr lang="pl-PL" sz="2000" dirty="0" smtClean="0">
                <a:latin typeface="+mj-lt"/>
              </a:rPr>
              <a:t> Rady Ministrów z dnia 13 stycznia 2014 r. w sprawie wprowadzenia „Krajowego programu zwalczania niektórych </a:t>
            </a:r>
            <a:r>
              <a:rPr lang="pl-PL" sz="2000" dirty="0" err="1" smtClean="0">
                <a:latin typeface="+mj-lt"/>
              </a:rPr>
              <a:t>serotypów</a:t>
            </a:r>
            <a:r>
              <a:rPr lang="pl-PL" sz="2000" dirty="0" smtClean="0">
                <a:latin typeface="+mj-lt"/>
              </a:rPr>
              <a:t> Salmonella w stadach brojlerów gatunku kura (</a:t>
            </a:r>
            <a:r>
              <a:rPr lang="pl-PL" sz="2000" i="1" dirty="0" smtClean="0">
                <a:latin typeface="+mj-lt"/>
              </a:rPr>
              <a:t>Gallus </a:t>
            </a:r>
            <a:r>
              <a:rPr lang="pl-PL" sz="2000" i="1" dirty="0" err="1" smtClean="0">
                <a:latin typeface="+mj-lt"/>
              </a:rPr>
              <a:t>gallus</a:t>
            </a:r>
            <a:r>
              <a:rPr lang="pl-PL" sz="2000" dirty="0" smtClean="0">
                <a:latin typeface="+mj-lt"/>
              </a:rPr>
              <a:t>) na lata  2014-2016.</a:t>
            </a:r>
          </a:p>
          <a:p>
            <a:pPr marL="114300" indent="0">
              <a:buNone/>
            </a:pPr>
            <a:endParaRPr lang="pl-PL" sz="2000" dirty="0" smtClean="0">
              <a:latin typeface="+mj-lt"/>
            </a:endParaRPr>
          </a:p>
          <a:p>
            <a:r>
              <a:rPr lang="pl-PL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Rozporządzenie (WE) </a:t>
            </a:r>
            <a:r>
              <a:rPr lang="pl-PL" sz="2000" dirty="0" smtClean="0">
                <a:latin typeface="+mj-lt"/>
              </a:rPr>
              <a:t>nr 852/2004 Parlamentu Europejskiego i Rady z dnia 29 kwietnia 2004 r. w sprawie higieny środków spożywczych (wytyczne higieniczne dla produkcji podstawowej).</a:t>
            </a:r>
          </a:p>
          <a:p>
            <a:endParaRPr lang="pl-PL" sz="2000" dirty="0" smtClean="0">
              <a:latin typeface="+mj-lt"/>
            </a:endParaRPr>
          </a:p>
          <a:p>
            <a:endParaRPr lang="pl-PL" sz="2000" dirty="0">
              <a:latin typeface="+mj-lt"/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5301208"/>
            <a:ext cx="1819648" cy="1366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94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539552" y="836712"/>
            <a:ext cx="7416824" cy="5472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CZY PRODUCENT DROBIU RZEŹNEGO stosuje następujące zasady </a:t>
            </a:r>
            <a:r>
              <a:rPr lang="pl-PL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bioasekuracji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just">
              <a:buNone/>
            </a:pPr>
            <a:endParaRPr lang="pl-P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r>
              <a:rPr lang="pl-PL" sz="1800" dirty="0"/>
              <a:t>i</a:t>
            </a:r>
            <a:r>
              <a:rPr lang="pl-PL" sz="1800" dirty="0" smtClean="0"/>
              <a:t>) </a:t>
            </a:r>
            <a:r>
              <a:rPr lang="pl-PL" sz="1800" dirty="0"/>
              <a:t>czy zapewniono </a:t>
            </a:r>
            <a:r>
              <a:rPr lang="pl-PL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odpowiednie warunki utrzymywania drobiu w zakresie temperatury, wilgotności, wymiany powietrza i dostępu światła oraz stosowanie prawidłowej obsady kurnika </a:t>
            </a:r>
            <a:r>
              <a:rPr lang="pl-PL" sz="1800" dirty="0"/>
              <a:t>– przy kontroli spełnienia niniejszego warunku należy mieć na względzie następujące przepisy:</a:t>
            </a:r>
          </a:p>
          <a:p>
            <a:pPr lvl="0" algn="just">
              <a:buFontTx/>
              <a:buChar char="-"/>
            </a:pPr>
            <a:r>
              <a:rPr lang="pl-PL" sz="1800" dirty="0" smtClean="0"/>
              <a:t>w </a:t>
            </a:r>
            <a:r>
              <a:rPr lang="pl-PL" sz="1800" dirty="0"/>
              <a:t>przypadku </a:t>
            </a:r>
            <a:r>
              <a:rPr lang="pl-PL" sz="1800" dirty="0" smtClean="0"/>
              <a:t>brojlerów </a:t>
            </a:r>
            <a:r>
              <a:rPr lang="pl-PL" sz="1800" dirty="0"/>
              <a:t>- rozporządzenie Ministra Rolnictwa i Rozwoju Wsi w sprawie wymagań i sposobu postępowania przy utrzymywaniu gatunków zwierząt gospodarskich, dla których normy ochrony zostały określone w przepisach Unii Europejskiej</a:t>
            </a:r>
            <a:r>
              <a:rPr lang="pl-PL" sz="1800" dirty="0" smtClean="0"/>
              <a:t>;</a:t>
            </a:r>
            <a:r>
              <a:rPr lang="pl-PL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0" algn="just">
              <a:buFontTx/>
              <a:buChar char="-"/>
            </a:pPr>
            <a:endParaRPr lang="pl-PL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lvl="0" indent="0" algn="ctr">
              <a:buNone/>
            </a:pPr>
            <a:r>
              <a:rPr lang="pl-PL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KARTA KURNIKA</a:t>
            </a:r>
          </a:p>
          <a:p>
            <a:pPr marL="114300" lvl="0" indent="0" algn="ctr">
              <a:buNone/>
            </a:pPr>
            <a:endParaRPr lang="pl-PL" sz="1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lvl="0" indent="0" algn="ctr">
              <a:buNone/>
            </a:pPr>
            <a:r>
              <a:rPr lang="pl-PL" sz="1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pl-PL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powierzchnia użytkowa kurnika!!!)</a:t>
            </a:r>
            <a:endParaRPr lang="pl-PL" sz="1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pl-PL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</a:t>
            </a:r>
            <a:endParaRPr lang="pl-P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l-PL" sz="1900" dirty="0" smtClean="0"/>
          </a:p>
        </p:txBody>
      </p:sp>
      <p:sp>
        <p:nvSpPr>
          <p:cNvPr id="4" name="Strzałka w prawo 3"/>
          <p:cNvSpPr/>
          <p:nvPr/>
        </p:nvSpPr>
        <p:spPr>
          <a:xfrm>
            <a:off x="2771800" y="4717504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537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D:\Documents and Settings\User\Pulpit\605-adzwan_hinduski_le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250" y="4376241"/>
            <a:ext cx="3717768" cy="2481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539552" y="764704"/>
            <a:ext cx="7272808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CZY PRODUCENT DROBIU RZEŹNEGO stosuje następujące zasady </a:t>
            </a:r>
            <a:r>
              <a:rPr lang="pl-PL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bioasekuracji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just">
              <a:buNone/>
            </a:pPr>
            <a:endParaRPr lang="pl-P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r>
              <a:rPr lang="pl-PL" sz="1800" dirty="0"/>
              <a:t>k</a:t>
            </a:r>
            <a:r>
              <a:rPr lang="pl-PL" sz="1800" dirty="0" smtClean="0"/>
              <a:t>) </a:t>
            </a:r>
            <a:r>
              <a:rPr lang="pl-PL" sz="1800" dirty="0"/>
              <a:t>czy stosowane pasza pochodzi ze znanego </a:t>
            </a:r>
            <a:r>
              <a:rPr lang="pl-PL" sz="1800" dirty="0" smtClean="0"/>
              <a:t>źródła? </a:t>
            </a:r>
            <a:r>
              <a:rPr lang="pl-PL" sz="1800" dirty="0"/>
              <a:t>C</a:t>
            </a:r>
            <a:r>
              <a:rPr lang="pl-PL" sz="1800" dirty="0" smtClean="0"/>
              <a:t>zy </a:t>
            </a:r>
            <a:r>
              <a:rPr lang="pl-PL" sz="1800" dirty="0"/>
              <a:t>w żywieniu drobiu stosowane są pasze kruszone, sypkie i </a:t>
            </a:r>
            <a:r>
              <a:rPr lang="pl-PL" sz="1800" dirty="0" smtClean="0"/>
              <a:t>granulowane?</a:t>
            </a:r>
            <a:r>
              <a:rPr lang="pl-PL" sz="1800" dirty="0"/>
              <a:t> C</a:t>
            </a:r>
            <a:r>
              <a:rPr lang="pl-PL" sz="1800" dirty="0" smtClean="0"/>
              <a:t>zy </a:t>
            </a:r>
            <a:r>
              <a:rPr lang="pl-PL" sz="1800" dirty="0"/>
              <a:t>pasza </a:t>
            </a:r>
            <a:r>
              <a:rPr lang="pl-PL" sz="1800" dirty="0" smtClean="0"/>
              <a:t>jest przechowywana </a:t>
            </a:r>
            <a:r>
              <a:rPr lang="pl-PL" sz="1800" dirty="0"/>
              <a:t>w sposób zabezpieczający ją przed dostępem gryzoni </a:t>
            </a:r>
            <a:r>
              <a:rPr lang="pl-PL" sz="1800" dirty="0" smtClean="0"/>
              <a:t>                i </a:t>
            </a:r>
            <a:r>
              <a:rPr lang="pl-PL" sz="1800" dirty="0"/>
              <a:t>zwierząt dzikich, w tym dzikich </a:t>
            </a:r>
            <a:r>
              <a:rPr lang="pl-PL" sz="1800" dirty="0" smtClean="0"/>
              <a:t>ptaków?</a:t>
            </a:r>
          </a:p>
          <a:p>
            <a:pPr marL="0" lvl="0" indent="0">
              <a:buNone/>
            </a:pPr>
            <a:endParaRPr lang="pl-PL" sz="1800" dirty="0"/>
          </a:p>
          <a:p>
            <a:pPr marL="0" lvl="0" indent="0">
              <a:buNone/>
            </a:pPr>
            <a:endParaRPr lang="pl-PL" sz="1800" dirty="0"/>
          </a:p>
          <a:p>
            <a:pPr marL="0" indent="0" algn="ctr">
              <a:buNone/>
            </a:pPr>
            <a:r>
              <a:rPr lang="pl-PL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pl-PL" sz="1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MAGAZYNY PASZOWE</a:t>
            </a:r>
          </a:p>
          <a:p>
            <a:pPr marL="0" indent="0" algn="ctr">
              <a:buNone/>
            </a:pPr>
            <a:r>
              <a:rPr lang="pl-PL" sz="1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REJESTR PASZOWY</a:t>
            </a:r>
            <a:endParaRPr lang="pl-PL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l-PL" sz="1900" dirty="0" smtClean="0"/>
          </a:p>
        </p:txBody>
      </p:sp>
      <p:sp>
        <p:nvSpPr>
          <p:cNvPr id="7" name="Strzałka w prawo 6"/>
          <p:cNvSpPr/>
          <p:nvPr/>
        </p:nvSpPr>
        <p:spPr>
          <a:xfrm>
            <a:off x="2585089" y="3835139"/>
            <a:ext cx="576064" cy="4035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225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539552" y="908720"/>
            <a:ext cx="7239991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CZY PRODUCENT DROBIU RZEŹNEGO stosuje następujące zasady </a:t>
            </a:r>
            <a:r>
              <a:rPr lang="pl-PL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bioasekuracji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just">
              <a:buNone/>
            </a:pPr>
            <a:endParaRPr lang="pl-P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r>
              <a:rPr lang="pl-PL" sz="1800" dirty="0"/>
              <a:t>l</a:t>
            </a:r>
            <a:r>
              <a:rPr lang="pl-PL" sz="1800" dirty="0" smtClean="0"/>
              <a:t>) </a:t>
            </a:r>
            <a:r>
              <a:rPr lang="pl-PL" sz="1800" dirty="0"/>
              <a:t>czy </a:t>
            </a:r>
            <a:r>
              <a:rPr lang="pl-PL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kurniki zabezpieczono przed dostępem zwierząt innych niż drób </a:t>
            </a:r>
            <a:r>
              <a:rPr lang="pl-PL" sz="1800" dirty="0"/>
              <a:t>- § 2 pkt 1 rozporządzenia Ministra Rolnictwa i Rozwoju Wsi w sprawie szczegółowych warunków weterynaryjnych, jakie muszą spełniać gospodarstwa w przypadku, gdy zwierzęta lub środki spożywcze pochodzenia zwierzęcego pochodzące z tych gospodarstw są wprowadzane na </a:t>
            </a:r>
            <a:r>
              <a:rPr lang="pl-PL" sz="1800" dirty="0" smtClean="0"/>
              <a:t>rynek</a:t>
            </a:r>
            <a:r>
              <a:rPr lang="pl-PL" sz="1800" dirty="0"/>
              <a:t>?</a:t>
            </a:r>
          </a:p>
          <a:p>
            <a:pPr marL="0" lvl="0" indent="0">
              <a:buNone/>
            </a:pPr>
            <a:endParaRPr lang="pl-PL" sz="1800" dirty="0"/>
          </a:p>
          <a:p>
            <a:pPr marL="0" lvl="0" indent="0">
              <a:buNone/>
            </a:pPr>
            <a:endParaRPr lang="pl-PL" sz="1800" dirty="0"/>
          </a:p>
          <a:p>
            <a:pPr marL="0" indent="0" algn="just">
              <a:buNone/>
            </a:pPr>
            <a:r>
              <a:rPr lang="pl-PL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</a:t>
            </a:r>
            <a:endParaRPr lang="pl-PL" sz="1900" dirty="0" smtClean="0"/>
          </a:p>
        </p:txBody>
      </p:sp>
      <p:pic>
        <p:nvPicPr>
          <p:cNvPr id="1026" name="Picture 2" descr="C:\Documents and Settings\Agata2\Ustawienia lokalne\Temporary Internet Files\Content.IE5\BSKV376O\MC9004413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859049"/>
            <a:ext cx="1806575" cy="177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8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539552" y="692696"/>
            <a:ext cx="7488832" cy="52565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CZY PRODUCENT DROBIU RZEŹNEGO stosuje następujące zasady </a:t>
            </a:r>
            <a:r>
              <a:rPr lang="pl-PL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bioasekuracji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just">
              <a:buNone/>
            </a:pPr>
            <a:endParaRPr lang="pl-P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l-P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pl-PL" sz="1800" dirty="0"/>
              <a:t>ł</a:t>
            </a:r>
            <a:r>
              <a:rPr lang="pl-PL" sz="1800" dirty="0" smtClean="0"/>
              <a:t>) </a:t>
            </a:r>
            <a:r>
              <a:rPr lang="pl-PL" sz="1800" dirty="0"/>
              <a:t>czy rejestrowane są </a:t>
            </a:r>
            <a:r>
              <a:rPr lang="pl-PL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wejścia osób postronnych </a:t>
            </a:r>
            <a:r>
              <a:rPr lang="pl-PL" sz="1800" dirty="0"/>
              <a:t>na teren </a:t>
            </a:r>
            <a:r>
              <a:rPr lang="pl-PL" sz="1800" dirty="0" smtClean="0"/>
              <a:t>gospodarstwa?</a:t>
            </a:r>
            <a:endParaRPr lang="pl-PL" sz="1800" dirty="0"/>
          </a:p>
          <a:p>
            <a:pPr marL="0" lvl="0" indent="0">
              <a:buNone/>
            </a:pPr>
            <a:endParaRPr lang="pl-PL" sz="1800" dirty="0"/>
          </a:p>
          <a:p>
            <a:pPr marL="0" indent="0" algn="just">
              <a:buNone/>
            </a:pPr>
            <a:r>
              <a:rPr lang="pl-PL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</a:t>
            </a:r>
            <a:endParaRPr lang="pl-PL" sz="1900" dirty="0" smtClean="0"/>
          </a:p>
        </p:txBody>
      </p:sp>
      <p:pic>
        <p:nvPicPr>
          <p:cNvPr id="2052" name="Picture 4" descr="C:\Documents and Settings\Agata2\Ustawienia lokalne\Temporary Internet Files\Content.IE5\EB9DD839\MC90031078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371492"/>
            <a:ext cx="2390234" cy="2363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804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395536" y="548680"/>
            <a:ext cx="7468090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CZY PRODUCENT DROBIU RZEŹNEGO stosuje następujące zasady </a:t>
            </a:r>
            <a:r>
              <a:rPr lang="pl-PL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bioasekuracji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just">
              <a:buNone/>
            </a:pPr>
            <a:endParaRPr lang="pl-P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r>
              <a:rPr lang="pl-PL" sz="1800" dirty="0"/>
              <a:t>m</a:t>
            </a:r>
            <a:r>
              <a:rPr lang="pl-PL" sz="1800" dirty="0" smtClean="0"/>
              <a:t>) </a:t>
            </a:r>
            <a:r>
              <a:rPr lang="pl-PL" sz="1800" dirty="0"/>
              <a:t>czy do wykonywania </a:t>
            </a:r>
            <a:r>
              <a:rPr lang="pl-PL" sz="1800" dirty="0" smtClean="0"/>
              <a:t>czynności </a:t>
            </a:r>
            <a:r>
              <a:rPr lang="pl-PL" sz="1800" dirty="0"/>
              <a:t>związanych z utrzymywaniem drobiu, są zatrudniane </a:t>
            </a:r>
            <a:r>
              <a:rPr lang="pl-PL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osoby posiadające aktualne badania na nosicielstwo pałeczek </a:t>
            </a:r>
            <a:r>
              <a:rPr lang="pl-PL" sz="1800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Salmonella</a:t>
            </a:r>
            <a:r>
              <a:rPr lang="pl-PL" sz="1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pl-PL" sz="1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r>
              <a:rPr lang="pl-PL" sz="1800" dirty="0"/>
              <a:t>C</a:t>
            </a:r>
            <a:r>
              <a:rPr lang="pl-PL" sz="1800" dirty="0" smtClean="0"/>
              <a:t>zy </a:t>
            </a:r>
            <a:r>
              <a:rPr lang="pl-PL" sz="1800" dirty="0"/>
              <a:t>osoby zatrudnione do wykonywania czynności związanych </a:t>
            </a:r>
            <a:r>
              <a:rPr lang="pl-PL" sz="1800" dirty="0" smtClean="0"/>
              <a:t>z utrzymywaniem </a:t>
            </a:r>
            <a:r>
              <a:rPr lang="pl-PL" sz="1800" dirty="0"/>
              <a:t>drobiu zostały </a:t>
            </a:r>
            <a:r>
              <a:rPr lang="pl-PL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przeszkolone w zakresie higieny osobistej </a:t>
            </a:r>
            <a:r>
              <a:rPr lang="pl-PL" sz="1800" dirty="0"/>
              <a:t>oraz możliwych dróg przenoszenia zakażenia za pośrednictwem odzieży lub </a:t>
            </a:r>
            <a:r>
              <a:rPr lang="pl-PL" sz="1800" dirty="0" smtClean="0"/>
              <a:t>sprzętu?</a:t>
            </a:r>
          </a:p>
          <a:p>
            <a:pPr marL="0" lvl="0" indent="0">
              <a:buNone/>
            </a:pPr>
            <a:endParaRPr lang="pl-PL" sz="1800" dirty="0"/>
          </a:p>
          <a:p>
            <a:pPr marL="0" lvl="0" indent="0">
              <a:buNone/>
            </a:pPr>
            <a:r>
              <a:rPr lang="pl-PL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</a:t>
            </a:r>
            <a:r>
              <a:rPr lang="pl-PL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DOKUMENTACJA BADAŃ</a:t>
            </a:r>
          </a:p>
          <a:p>
            <a:pPr marL="0" lvl="0" indent="0">
              <a:buNone/>
            </a:pPr>
            <a:r>
              <a:rPr lang="pl-PL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DOKUMENTACJA SZKOLEŃ</a:t>
            </a:r>
            <a:endParaRPr lang="pl-PL" sz="1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endParaRPr lang="pl-PL" sz="1800" dirty="0"/>
          </a:p>
          <a:p>
            <a:pPr marL="0" indent="0" algn="just">
              <a:buNone/>
            </a:pPr>
            <a:r>
              <a:rPr lang="pl-PL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</a:t>
            </a:r>
            <a:endParaRPr lang="pl-PL" sz="1900" dirty="0" smtClean="0"/>
          </a:p>
        </p:txBody>
      </p:sp>
      <p:sp>
        <p:nvSpPr>
          <p:cNvPr id="4" name="Strzałka w prawo 3"/>
          <p:cNvSpPr/>
          <p:nvPr/>
        </p:nvSpPr>
        <p:spPr>
          <a:xfrm>
            <a:off x="1370780" y="4230394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253" y="4293096"/>
            <a:ext cx="2560747" cy="256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09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6696744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CZY PRODUCENT DROBIU RZEŹNEGO stosuje następujące zasady </a:t>
            </a:r>
            <a:r>
              <a:rPr lang="pl-PL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bioasekuracji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just">
              <a:buNone/>
            </a:pPr>
            <a:endParaRPr lang="pl-PL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l-PL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r>
              <a:rPr lang="pl-PL" sz="1800" dirty="0"/>
              <a:t>n</a:t>
            </a:r>
            <a:r>
              <a:rPr lang="pl-PL" sz="1800" dirty="0" smtClean="0"/>
              <a:t>) </a:t>
            </a:r>
            <a:r>
              <a:rPr lang="pl-PL" sz="1800" dirty="0"/>
              <a:t>czy </a:t>
            </a:r>
            <a:r>
              <a:rPr lang="pl-PL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wentylacja</a:t>
            </a:r>
            <a:r>
              <a:rPr lang="pl-PL" sz="1800" dirty="0"/>
              <a:t> uniemożliwia przepływ powietrza pomiędzy </a:t>
            </a:r>
            <a:r>
              <a:rPr lang="pl-PL" sz="1800" dirty="0" err="1" smtClean="0"/>
              <a:t>kurnikami?Czy</a:t>
            </a:r>
            <a:r>
              <a:rPr lang="pl-PL" sz="1800" dirty="0" smtClean="0"/>
              <a:t> </a:t>
            </a:r>
            <a:r>
              <a:rPr lang="pl-PL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ściółka</a:t>
            </a:r>
            <a:r>
              <a:rPr lang="pl-PL" sz="1800" dirty="0"/>
              <a:t> przechodzi kontrolę mikrobiologiczną przed umieszczeniem jej w </a:t>
            </a:r>
            <a:r>
              <a:rPr lang="pl-PL" sz="1800" dirty="0" smtClean="0"/>
              <a:t>kurniku?</a:t>
            </a:r>
            <a:endParaRPr lang="pl-PL" sz="1800" dirty="0"/>
          </a:p>
          <a:p>
            <a:pPr marL="0" lvl="0" indent="0">
              <a:buNone/>
            </a:pPr>
            <a:endParaRPr lang="pl-PL" sz="1800" dirty="0"/>
          </a:p>
          <a:p>
            <a:pPr marL="0" indent="0" algn="just">
              <a:buNone/>
            </a:pPr>
            <a:r>
              <a:rPr lang="pl-PL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</a:t>
            </a:r>
            <a:endParaRPr lang="pl-PL" sz="1900" dirty="0" smtClean="0"/>
          </a:p>
        </p:txBody>
      </p:sp>
      <p:pic>
        <p:nvPicPr>
          <p:cNvPr id="3074" name="Picture 2" descr="C:\Documents and Settings\Agata2\Ustawienia lokalne\Temporary Internet Files\Content.IE5\O764U7J2\MC90030393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397792"/>
            <a:ext cx="2099914" cy="2291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2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539552" y="620688"/>
            <a:ext cx="7344816" cy="53285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CZY PRODUCENT DROBIU RZEŹNEGO stosuje następujące zasady </a:t>
            </a:r>
            <a:r>
              <a:rPr lang="pl-PL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bioasekuracji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just">
              <a:buNone/>
            </a:pPr>
            <a:endParaRPr lang="pl-PL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r>
              <a:rPr lang="pl-PL" sz="1900" dirty="0"/>
              <a:t>o</a:t>
            </a:r>
            <a:r>
              <a:rPr lang="pl-PL" sz="1900" dirty="0" smtClean="0"/>
              <a:t>) </a:t>
            </a:r>
            <a:r>
              <a:rPr lang="pl-PL" sz="1900" dirty="0"/>
              <a:t>czy </a:t>
            </a:r>
            <a:r>
              <a:rPr lang="pl-PL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pomieszczenia</a:t>
            </a:r>
            <a:r>
              <a:rPr lang="pl-PL" sz="1900" dirty="0"/>
              <a:t>, w których utrzymuje się drób, ich </a:t>
            </a:r>
            <a:r>
              <a:rPr lang="pl-PL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wyposażenie</a:t>
            </a:r>
            <a:r>
              <a:rPr lang="pl-PL" sz="1900" dirty="0"/>
              <a:t> oraz </a:t>
            </a:r>
            <a:r>
              <a:rPr lang="pl-PL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sprzęt</a:t>
            </a:r>
            <a:r>
              <a:rPr lang="pl-PL" sz="1900" dirty="0"/>
              <a:t> wykonane z materiałów nieszkodliwych dla drobiu oraz nadających się do oczyszczania i odkażania, - </a:t>
            </a:r>
            <a:r>
              <a:rPr lang="pl-PL" sz="1900" dirty="0" smtClean="0"/>
              <a:t>w </a:t>
            </a:r>
            <a:r>
              <a:rPr lang="pl-PL" sz="1900" dirty="0"/>
              <a:t>przypadku stad kur niosek oraz brojlerów – zgodnie z § 4 ust. 2 pkt 1 i § 7 ust. 1 rozporządzenia Ministra Rolnictwa i Rozwoju Wsi z dnia 15 lutego 2010 r. w sprawie wymagań i sposobu postępowania przy utrzymywaniu gatunków zwierząt gospodarskich, dla których normy ochrony zostały określone w przepisach Unii </a:t>
            </a:r>
            <a:r>
              <a:rPr lang="pl-PL" sz="1900" dirty="0" smtClean="0"/>
              <a:t>Europejskiej?</a:t>
            </a:r>
            <a:endParaRPr lang="pl-PL" sz="1900" dirty="0"/>
          </a:p>
          <a:p>
            <a:pPr marL="0" lvl="0" indent="0">
              <a:buNone/>
            </a:pPr>
            <a:endParaRPr lang="pl-PL" sz="1900" dirty="0"/>
          </a:p>
          <a:p>
            <a:pPr marL="0" indent="0" algn="just">
              <a:buNone/>
            </a:pPr>
            <a:r>
              <a:rPr lang="pl-PL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</a:t>
            </a:r>
            <a:endParaRPr lang="pl-PL" sz="1900" dirty="0" smtClean="0"/>
          </a:p>
        </p:txBody>
      </p:sp>
      <p:pic>
        <p:nvPicPr>
          <p:cNvPr id="4098" name="Picture 2" descr="C:\Documents and Settings\Agata2\Ustawienia lokalne\Temporary Internet Files\Content.IE5\O764U7J2\MC90020552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229200"/>
            <a:ext cx="1827886" cy="1525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547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501008"/>
            <a:ext cx="2592288" cy="2592288"/>
          </a:xfrm>
          <a:prstGeom prst="rect">
            <a:avLst/>
          </a:prstGeom>
        </p:spPr>
      </p:pic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539552" y="836712"/>
            <a:ext cx="7488832" cy="43204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CZY PRODUCENT DROBIU RZEŹNEGO stosuje następujące zasady </a:t>
            </a:r>
            <a:r>
              <a:rPr lang="pl-PL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bioasekuracji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just">
              <a:buNone/>
            </a:pPr>
            <a:endParaRPr lang="pl-PL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r>
              <a:rPr lang="pl-PL" sz="1800" dirty="0"/>
              <a:t>p</a:t>
            </a:r>
            <a:r>
              <a:rPr lang="pl-PL" sz="1800" dirty="0" smtClean="0"/>
              <a:t>) </a:t>
            </a:r>
            <a:r>
              <a:rPr lang="pl-PL" sz="1800" dirty="0"/>
              <a:t>czy kurniki zostały oznakowane </a:t>
            </a:r>
            <a:r>
              <a:rPr lang="pl-PL" sz="1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tablicą z napisem „Osobom nieupoważnionym wstęp wzbroniony” </a:t>
            </a:r>
            <a:r>
              <a:rPr lang="pl-PL" sz="1800" dirty="0"/>
              <a:t>– § 3 rozporządzenia Ministra Rolnictwa i Rozwoju Wsi w sprawie szczegółowych warunków weterynaryjnych, jakie muszą spełniać gospodarstwa w przypadku, gdy zwierzęta lub środki spożywcze pochodzenia zwierzęcego pochodzące z tych gospodarstw są wprowadzane na </a:t>
            </a:r>
            <a:r>
              <a:rPr lang="pl-PL" sz="1800" dirty="0" smtClean="0"/>
              <a:t>rynek?</a:t>
            </a:r>
            <a:endParaRPr lang="pl-PL" sz="1800" dirty="0"/>
          </a:p>
          <a:p>
            <a:pPr marL="0" lvl="0" indent="0">
              <a:buNone/>
            </a:pPr>
            <a:endParaRPr lang="pl-PL" sz="1900" dirty="0"/>
          </a:p>
          <a:p>
            <a:pPr marL="0" indent="0" algn="just">
              <a:buNone/>
            </a:pPr>
            <a:r>
              <a:rPr lang="pl-PL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</a:t>
            </a:r>
            <a:endParaRPr lang="pl-PL" sz="1900" dirty="0" smtClean="0"/>
          </a:p>
        </p:txBody>
      </p:sp>
    </p:spTree>
    <p:extLst>
      <p:ext uri="{BB962C8B-B14F-4D97-AF65-F5344CB8AC3E}">
        <p14:creationId xmlns:p14="http://schemas.microsoft.com/office/powerpoint/2010/main" val="23374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539552" y="404664"/>
            <a:ext cx="7704856" cy="612068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KONTROLA DOKUMENTACJI dotyczącej pobierania próbek i wykonywania badań laboratoryjnych:</a:t>
            </a:r>
          </a:p>
          <a:p>
            <a:pPr marL="0" indent="0" algn="just">
              <a:buNone/>
            </a:pPr>
            <a:endParaRPr lang="pl-PL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r>
              <a:rPr lang="pl-PL" dirty="0" smtClean="0"/>
              <a:t>a) czy </a:t>
            </a:r>
            <a:r>
              <a:rPr lang="pl-PL" dirty="0"/>
              <a:t>próbki do badań laboratoryjnych były badane wyłącznie </a:t>
            </a:r>
            <a:r>
              <a:rPr lang="pl-PL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laboratoriach zatwierdzonych lub wyznaczonych przez Głównego Lekarza Weterynarii </a:t>
            </a:r>
            <a:r>
              <a:rPr lang="pl-PL" dirty="0"/>
              <a:t>w sposób określony w art. 25a ustawy o Inspekcji Weterynaryjnej (na podstawie przedłożonych przez hodowcę/producenta jaj konsumpcyjnych/producenta drobiu wyników badań laboratoryjnych próbek pobranych w ramach programu); wykaz ww. laboratoriów można znaleźć na stronie internetowej Głównego Inspektoratu Weterynarii</a:t>
            </a:r>
            <a:r>
              <a:rPr lang="pl-PL" dirty="0" smtClean="0"/>
              <a:t>:</a:t>
            </a:r>
          </a:p>
          <a:p>
            <a:pPr marL="0" lvl="0" indent="0" algn="just">
              <a:buNone/>
            </a:pPr>
            <a:r>
              <a:rPr lang="pl-PL" b="1" dirty="0" smtClean="0"/>
              <a:t>- laboratoria </a:t>
            </a:r>
            <a:r>
              <a:rPr lang="pl-PL" b="1" dirty="0"/>
              <a:t>wyznaczone </a:t>
            </a:r>
            <a:r>
              <a:rPr lang="pl-PL" dirty="0"/>
              <a:t>przez Głównego Lekarza Weterynarii – wykaz dostępny na stronie Głównego Inspektoratu Weterynarii: </a:t>
            </a:r>
            <a:r>
              <a:rPr lang="pl-PL" dirty="0" smtClean="0"/>
              <a:t>www.wetgiw.gov.pl </a:t>
            </a:r>
            <a:r>
              <a:rPr lang="pl-PL" dirty="0">
                <a:sym typeface="Wingdings"/>
              </a:rPr>
              <a:t></a:t>
            </a:r>
            <a:r>
              <a:rPr lang="pl-PL" dirty="0"/>
              <a:t> Diagnostyka laboratoryjna </a:t>
            </a:r>
            <a:r>
              <a:rPr lang="pl-PL" dirty="0">
                <a:sym typeface="Wingdings"/>
              </a:rPr>
              <a:t></a:t>
            </a:r>
            <a:r>
              <a:rPr lang="pl-PL" dirty="0"/>
              <a:t> Wykaz laboratoriów urzędowych wyznaczonych przez Głównego Lekarza Weterynarii do przeprowadzania badań laboratoryjnych, zgodnie z art. 25 ustawy o Inspekcji </a:t>
            </a:r>
            <a:r>
              <a:rPr lang="pl-PL" dirty="0" smtClean="0"/>
              <a:t>Weterynaryjnej</a:t>
            </a:r>
            <a:r>
              <a:rPr lang="pl-PL" dirty="0"/>
              <a:t>.</a:t>
            </a:r>
            <a:endParaRPr lang="pl-PL" dirty="0" smtClean="0"/>
          </a:p>
          <a:p>
            <a:pPr marL="0" lvl="0" indent="0" algn="just">
              <a:buNone/>
            </a:pPr>
            <a:r>
              <a:rPr lang="pl-PL" b="1" dirty="0" smtClean="0"/>
              <a:t>- laboratoria </a:t>
            </a:r>
            <a:r>
              <a:rPr lang="pl-PL" b="1" dirty="0"/>
              <a:t>zatwierdzone </a:t>
            </a:r>
            <a:r>
              <a:rPr lang="pl-PL" dirty="0"/>
              <a:t>przez Głównego Lekarza Weterynarii w kierunku metody badawczej opisanej w zmianie do Polskiej Normy PN-EN ISO 6579:2003/A1:2007 – wykaz dostępny na stronie Głównego Inspektoratu Weterynarii: </a:t>
            </a:r>
            <a:r>
              <a:rPr lang="pl-PL" dirty="0" smtClean="0"/>
              <a:t>www.wetgiw.gov.pl </a:t>
            </a:r>
            <a:r>
              <a:rPr lang="pl-PL" dirty="0">
                <a:sym typeface="Wingdings"/>
              </a:rPr>
              <a:t></a:t>
            </a:r>
            <a:r>
              <a:rPr lang="pl-PL" dirty="0"/>
              <a:t> Diagnostyka laboratoryjna </a:t>
            </a:r>
            <a:r>
              <a:rPr lang="pl-PL" dirty="0">
                <a:sym typeface="Wingdings"/>
              </a:rPr>
              <a:t></a:t>
            </a:r>
            <a:r>
              <a:rPr lang="pl-PL" dirty="0"/>
              <a:t> Laboratoria Zatwierdzone przez Głównego Lekarza Weterynarii na podstawie art. 25a ustawy o Inspekcji Weterynaryjnej,</a:t>
            </a:r>
          </a:p>
          <a:p>
            <a:pPr marL="0" indent="0" algn="just">
              <a:buNone/>
            </a:pPr>
            <a:r>
              <a:rPr lang="pl-P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</a:t>
            </a:r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l-PL" sz="1900" dirty="0" smtClean="0"/>
          </a:p>
        </p:txBody>
      </p:sp>
    </p:spTree>
    <p:extLst>
      <p:ext uri="{BB962C8B-B14F-4D97-AF65-F5344CB8AC3E}">
        <p14:creationId xmlns:p14="http://schemas.microsoft.com/office/powerpoint/2010/main" val="143954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395536" y="404664"/>
            <a:ext cx="7632848" cy="61926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KONTROLA DOKUMENTACJI dotyczącej pobierania próbek i wykonywania badań laboratoryjnych:</a:t>
            </a:r>
          </a:p>
          <a:p>
            <a:pPr marL="0" indent="0" algn="just">
              <a:buNone/>
            </a:pPr>
            <a:endParaRPr lang="pl-P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r>
              <a:rPr lang="pl-PL" sz="1900" dirty="0" smtClean="0"/>
              <a:t>b) </a:t>
            </a:r>
            <a:r>
              <a:rPr lang="pl-PL" sz="1900" dirty="0"/>
              <a:t>czy próbki do badań laboratoryjnych zostały pobrane w poszczególnych stadach w gospodarstwie zgodnie z </a:t>
            </a:r>
            <a:r>
              <a:rPr lang="pl-PL" sz="1900" dirty="0" smtClean="0"/>
              <a:t>przepisami:</a:t>
            </a:r>
          </a:p>
          <a:p>
            <a:pPr lvl="0" algn="just">
              <a:buFontTx/>
              <a:buChar char="-"/>
            </a:pPr>
            <a:r>
              <a:rPr lang="pl-PL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częstotliwości </a:t>
            </a:r>
            <a:r>
              <a:rPr lang="pl-PL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pobierania próbek </a:t>
            </a:r>
            <a:r>
              <a:rPr lang="pl-PL" sz="1900" dirty="0"/>
              <a:t>(przy ocenie terminowości pobierania próbek właścicielskich nie mogą być brane pod uwagę wyniki badań laboratoryjnych, na których laboratorium wykonujące badanie dokonało adnotacji: „Badanie laboratoryjne nie może być traktowane jako przeprowadzone zgodnie z wymaganiami programu zwalczania niektórych </a:t>
            </a:r>
            <a:r>
              <a:rPr lang="pl-PL" sz="1900" dirty="0" err="1"/>
              <a:t>serotypów</a:t>
            </a:r>
            <a:r>
              <a:rPr lang="pl-PL" sz="1900" dirty="0"/>
              <a:t> </a:t>
            </a:r>
            <a:r>
              <a:rPr lang="pl-PL" sz="1900" i="1" dirty="0"/>
              <a:t>Salmonella</a:t>
            </a:r>
            <a:r>
              <a:rPr lang="pl-PL" sz="1900" dirty="0" smtClean="0"/>
              <a:t>”);</a:t>
            </a:r>
          </a:p>
          <a:p>
            <a:pPr lvl="0" algn="just">
              <a:buFontTx/>
              <a:buChar char="-"/>
            </a:pPr>
            <a:r>
              <a:rPr lang="pl-PL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rodzaju </a:t>
            </a:r>
            <a:r>
              <a:rPr lang="pl-PL" sz="1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próbek </a:t>
            </a:r>
            <a:r>
              <a:rPr lang="pl-PL" sz="1900" dirty="0"/>
              <a:t>(rodzaju materiału do badań oraz liczby pobranych próbek</a:t>
            </a:r>
            <a:r>
              <a:rPr lang="pl-PL" sz="1900" dirty="0" smtClean="0"/>
              <a:t>).</a:t>
            </a:r>
            <a:endParaRPr lang="pl-PL" sz="1900" dirty="0"/>
          </a:p>
          <a:p>
            <a:pPr marL="0" lvl="0" indent="0">
              <a:buNone/>
            </a:pPr>
            <a:endParaRPr lang="pl-PL" sz="2100" dirty="0"/>
          </a:p>
          <a:p>
            <a:pPr marL="0" indent="0" algn="just">
              <a:buNone/>
            </a:pPr>
            <a:r>
              <a:rPr lang="pl-PL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</a:t>
            </a:r>
            <a:endParaRPr lang="pl-PL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l-PL" sz="1900" dirty="0" smtClean="0"/>
          </a:p>
        </p:txBody>
      </p:sp>
    </p:spTree>
    <p:extLst>
      <p:ext uri="{BB962C8B-B14F-4D97-AF65-F5344CB8AC3E}">
        <p14:creationId xmlns:p14="http://schemas.microsoft.com/office/powerpoint/2010/main" val="134617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772400" cy="792088"/>
          </a:xfrm>
        </p:spPr>
        <p:txBody>
          <a:bodyPr>
            <a:normAutofit fontScale="90000"/>
          </a:bodyPr>
          <a:lstStyle/>
          <a:p>
            <a:r>
              <a:rPr lang="pl-PL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Dobre praktyki produkcji zwierzęcej:</a:t>
            </a:r>
            <a:endParaRPr lang="pl-PL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683568" y="1196752"/>
            <a:ext cx="7344816" cy="4896544"/>
          </a:xfrm>
        </p:spPr>
        <p:txBody>
          <a:bodyPr>
            <a:noAutofit/>
          </a:bodyPr>
          <a:lstStyle/>
          <a:p>
            <a:pPr algn="just"/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Krajowy program </a:t>
            </a: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zwalczania niektórych </a:t>
            </a:r>
            <a:r>
              <a:rPr lang="pl-PL" sz="2400" dirty="0" err="1">
                <a:solidFill>
                  <a:schemeClr val="tx2">
                    <a:lumMod val="75000"/>
                  </a:schemeClr>
                </a:solidFill>
              </a:rPr>
              <a:t>serotypów</a:t>
            </a: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 Salmonella w stadach brojlerów gatunku kura (</a:t>
            </a:r>
            <a:r>
              <a:rPr lang="pl-PL" sz="2400" i="1" dirty="0">
                <a:solidFill>
                  <a:schemeClr val="tx2">
                    <a:lumMod val="75000"/>
                  </a:schemeClr>
                </a:solidFill>
              </a:rPr>
              <a:t>Gallus </a:t>
            </a:r>
            <a:r>
              <a:rPr lang="pl-PL" sz="2400" i="1" dirty="0" err="1">
                <a:solidFill>
                  <a:schemeClr val="tx2">
                    <a:lumMod val="75000"/>
                  </a:schemeClr>
                </a:solidFill>
              </a:rPr>
              <a:t>gallus</a:t>
            </a:r>
            <a:r>
              <a:rPr lang="pl-PL" sz="2400" dirty="0">
                <a:solidFill>
                  <a:schemeClr val="tx2">
                    <a:lumMod val="75000"/>
                  </a:schemeClr>
                </a:solidFill>
              </a:rPr>
              <a:t>) na lata 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  2014-2016, po raz pierwszy wprowadza </a:t>
            </a:r>
            <a:r>
              <a:rPr lang="pl-PL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OBOWIĄZEK</a:t>
            </a:r>
            <a:r>
              <a:rPr lang="pl-PL" sz="2400" dirty="0" smtClean="0">
                <a:solidFill>
                  <a:srgbClr val="C00000"/>
                </a:solidFill>
              </a:rPr>
              <a:t> stosowania </a:t>
            </a:r>
            <a:r>
              <a:rPr lang="pl-PL" sz="2400" b="1" dirty="0" smtClean="0">
                <a:solidFill>
                  <a:srgbClr val="C00000"/>
                </a:solidFill>
              </a:rPr>
              <a:t>zasad dobrej praktyki produkcyjnej oraz przestrzegania wytycznych w zakresie bezpieczeństwa biologicznego w gospodarstwach utrzymujących drób rzeźny.</a:t>
            </a:r>
          </a:p>
          <a:p>
            <a:pPr algn="just"/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Nie przestrzeganie wspomnianych wytycznych traktowane jest jako </a:t>
            </a:r>
            <a:r>
              <a:rPr lang="pl-PL" sz="2400" b="1" dirty="0" smtClean="0">
                <a:solidFill>
                  <a:schemeClr val="tx2">
                    <a:lumMod val="75000"/>
                  </a:schemeClr>
                </a:solidFill>
              </a:rPr>
              <a:t>naruszenie wymagań weterynaryjnych </a:t>
            </a:r>
            <a:r>
              <a:rPr lang="pl-PL" sz="2400" dirty="0" smtClean="0">
                <a:solidFill>
                  <a:schemeClr val="tx2">
                    <a:lumMod val="75000"/>
                  </a:schemeClr>
                </a:solidFill>
              </a:rPr>
              <a:t>dla tej działalności nadzorowanej</a:t>
            </a:r>
            <a:r>
              <a:rPr lang="pl-PL" sz="20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pl-PL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05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539552" y="404664"/>
            <a:ext cx="7992888" cy="23042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KONTROLA DOKUMENTACJI dotyczącej pobierania próbek i wykonywania badań laboratoryjnych:</a:t>
            </a:r>
          </a:p>
          <a:p>
            <a:pPr marL="0" indent="0" algn="just">
              <a:buNone/>
            </a:pPr>
            <a:endParaRPr lang="pl-PL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l-PL" sz="1900" dirty="0" smtClean="0"/>
          </a:p>
        </p:txBody>
      </p:sp>
      <p:pic>
        <p:nvPicPr>
          <p:cNvPr id="5122" name="Picture 2" descr="C:\Documents and Settings\Agata2\Ustawienia lokalne\Temporary Internet Files\Content.IE5\B52739AI\MP90040903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852936"/>
            <a:ext cx="3640898" cy="3640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611560" y="1556792"/>
            <a:ext cx="446449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pl-PL" dirty="0"/>
              <a:t>c) czy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dokumentacja związana z pobieraniem próbek </a:t>
            </a:r>
            <a:r>
              <a:rPr lang="pl-PL" dirty="0"/>
              <a:t>do badań laboratoryjnych zawiera co najmniej informacje dotyczące stada (liczba sztuk drobiu, wiek), rodzaju próbek, daty i godziny pobrania próbek, danych osoby pobierającej próbki, daty i godziny wysłania próbek do laboratorium, nazwy i adresu laboratorium oraz wyników badań laboratoryjnych próbek pobranych w ramach programu i czy jest ona przechowywana minimum 2 lata od zbycia stada?</a:t>
            </a:r>
          </a:p>
          <a:p>
            <a:pPr lvl="0"/>
            <a:endParaRPr lang="pl-PL" sz="2100" dirty="0"/>
          </a:p>
          <a:p>
            <a:pPr algn="just"/>
            <a:r>
              <a:rPr lang="pl-PL" sz="2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565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467544" y="692696"/>
            <a:ext cx="7272808" cy="59046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SPOSÓB POBIERANIA PRÓBEK,</a:t>
            </a:r>
          </a:p>
          <a:p>
            <a:pPr marL="0" lvl="0" indent="0" algn="just">
              <a:buNone/>
            </a:pPr>
            <a:endParaRPr lang="pl-PL" sz="1800" dirty="0"/>
          </a:p>
          <a:p>
            <a:pPr marL="0" lvl="0" indent="0" algn="just">
              <a:buNone/>
            </a:pPr>
            <a:r>
              <a:rPr lang="pl-PL" sz="1800" dirty="0" smtClean="0"/>
              <a:t>oraz </a:t>
            </a:r>
            <a:r>
              <a:rPr lang="pl-PL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sposób zabezpieczenia i przechowywania próbek </a:t>
            </a:r>
            <a:r>
              <a:rPr lang="pl-PL" sz="1800" dirty="0"/>
              <a:t>do czasu ich dostarczenia do laboratorium – jeśli kontrola w gospodarstwie jest przeprowadzana w czasie kiedy pobierane są próbki właścicielskie; kontrola jest dokumentowana w postaci właściwej dla danej grupy produkcyjnej drobiu Listy kontrolnej SPIWET - gospodarstwo utrzymujące drób (Krajowy program zwalczania niektórych </a:t>
            </a:r>
            <a:r>
              <a:rPr lang="pl-PL" sz="1800" dirty="0" err="1"/>
              <a:t>serotypów</a:t>
            </a:r>
            <a:r>
              <a:rPr lang="pl-PL" sz="1800" dirty="0"/>
              <a:t> </a:t>
            </a:r>
            <a:r>
              <a:rPr lang="pl-PL" sz="1800" i="1" dirty="0"/>
              <a:t>Salmonella – </a:t>
            </a:r>
            <a:r>
              <a:rPr lang="pl-PL" sz="1800" dirty="0"/>
              <a:t>pobieranie próbek</a:t>
            </a:r>
            <a:r>
              <a:rPr lang="pl-PL" sz="1800" dirty="0" smtClean="0"/>
              <a:t>) – załącznik do instrukcji.</a:t>
            </a:r>
            <a:endParaRPr lang="pl-PL" sz="1800" dirty="0"/>
          </a:p>
          <a:p>
            <a:pPr marL="0" lvl="0" indent="0">
              <a:buNone/>
            </a:pPr>
            <a:endParaRPr lang="pl-PL" sz="2100" dirty="0"/>
          </a:p>
          <a:p>
            <a:pPr marL="0" indent="0" algn="just">
              <a:buNone/>
            </a:pPr>
            <a:r>
              <a:rPr lang="pl-PL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</a:t>
            </a:r>
            <a:endParaRPr lang="pl-PL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pl-PL" sz="1900" dirty="0" smtClean="0"/>
          </a:p>
        </p:txBody>
      </p:sp>
      <p:pic>
        <p:nvPicPr>
          <p:cNvPr id="6146" name="Picture 2" descr="C:\Documents and Settings\Agata2\Ustawienia lokalne\Temporary Internet Files\Content.IE5\O764U7J2\MC90021719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928257"/>
            <a:ext cx="2314568" cy="1712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26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395536" y="476672"/>
            <a:ext cx="7848872" cy="6264696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SPOSÓB POSTĘPOWANIA HODOWCY</a:t>
            </a:r>
          </a:p>
          <a:p>
            <a:pPr marL="0" lvl="0" indent="0" algn="just">
              <a:buNone/>
            </a:pPr>
            <a:r>
              <a:rPr lang="pl-PL" sz="2500" b="1" dirty="0">
                <a:solidFill>
                  <a:srgbClr val="FF0000"/>
                </a:solidFill>
              </a:rPr>
              <a:t>w przypadku wykrycia </a:t>
            </a:r>
            <a:r>
              <a:rPr lang="pl-PL" sz="2500" b="1" dirty="0" err="1">
                <a:solidFill>
                  <a:srgbClr val="FF0000"/>
                </a:solidFill>
              </a:rPr>
              <a:t>serotypu</a:t>
            </a:r>
            <a:r>
              <a:rPr lang="pl-PL" sz="2500" b="1" dirty="0">
                <a:solidFill>
                  <a:srgbClr val="FF0000"/>
                </a:solidFill>
              </a:rPr>
              <a:t> </a:t>
            </a:r>
            <a:r>
              <a:rPr lang="pl-PL" sz="2500" b="1" i="1" dirty="0">
                <a:solidFill>
                  <a:srgbClr val="FF0000"/>
                </a:solidFill>
              </a:rPr>
              <a:t>Salmonella</a:t>
            </a:r>
            <a:r>
              <a:rPr lang="pl-PL" sz="2500" b="1" dirty="0">
                <a:solidFill>
                  <a:srgbClr val="FF0000"/>
                </a:solidFill>
              </a:rPr>
              <a:t> objętego programem lub efektu hamującego wzrost bakterii </a:t>
            </a:r>
            <a:r>
              <a:rPr lang="pl-PL" sz="2500" dirty="0"/>
              <a:t>w próbkach właścicielskich; PLW przeprowadza kontrolę w zakresie wymagań określonych w niniejszym punkcie jedynie w przypadku przeprowadzania kontroli w ramach dochodzenia epizootycznego związanego ze stwierdzeniem w gospodarstwie zakażenia </a:t>
            </a:r>
            <a:r>
              <a:rPr lang="pl-PL" sz="2500" dirty="0" err="1"/>
              <a:t>serotypami</a:t>
            </a:r>
            <a:r>
              <a:rPr lang="pl-PL" sz="2500" dirty="0"/>
              <a:t> </a:t>
            </a:r>
            <a:r>
              <a:rPr lang="pl-PL" sz="2500" i="1" dirty="0"/>
              <a:t>Salmonella</a:t>
            </a:r>
            <a:r>
              <a:rPr lang="pl-PL" sz="2500" dirty="0"/>
              <a:t> objętymi </a:t>
            </a:r>
            <a:r>
              <a:rPr lang="pl-PL" sz="2500" dirty="0" smtClean="0"/>
              <a:t>programami. </a:t>
            </a:r>
            <a:r>
              <a:rPr lang="pl-PL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PLW powinien skontrolować czy </a:t>
            </a:r>
            <a:r>
              <a:rPr lang="pl-PL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hodowca:</a:t>
            </a:r>
          </a:p>
          <a:p>
            <a:pPr lvl="0"/>
            <a:r>
              <a:rPr lang="pl-PL" sz="2500" dirty="0"/>
              <a:t>zawiadomił niezwłocznie PLW o fakcie wykrycia </a:t>
            </a:r>
            <a:r>
              <a:rPr lang="pl-PL" sz="2500" dirty="0" err="1"/>
              <a:t>serotypu</a:t>
            </a:r>
            <a:r>
              <a:rPr lang="pl-PL" sz="2500" dirty="0"/>
              <a:t> </a:t>
            </a:r>
            <a:r>
              <a:rPr lang="pl-PL" sz="2500" i="1" dirty="0"/>
              <a:t>Salmonella</a:t>
            </a:r>
            <a:r>
              <a:rPr lang="pl-PL" sz="2500" dirty="0"/>
              <a:t> objętego programem lub efektu hamującego wzrost bakterii w próbkach właścicielskich,</a:t>
            </a:r>
          </a:p>
          <a:p>
            <a:pPr lvl="0"/>
            <a:r>
              <a:rPr lang="pl-PL" sz="2500" dirty="0"/>
              <a:t>pozostawił drób w miejscu jego stałego przebywania i nie wprowadzał tam innego drobiu, </a:t>
            </a:r>
          </a:p>
          <a:p>
            <a:pPr lvl="0"/>
            <a:r>
              <a:rPr lang="pl-PL" sz="2500" dirty="0"/>
              <a:t>uniemożliwił osobom postronnym dostęp do kurnika lub innych miejsc, w których utrzymywany był drób podejrzany o zakażenie </a:t>
            </a:r>
            <a:r>
              <a:rPr lang="pl-PL" sz="2500" dirty="0" err="1"/>
              <a:t>serotypem</a:t>
            </a:r>
            <a:r>
              <a:rPr lang="pl-PL" sz="2500" dirty="0"/>
              <a:t> </a:t>
            </a:r>
            <a:r>
              <a:rPr lang="pl-PL" sz="2500" i="1" dirty="0"/>
              <a:t>Salmonella</a:t>
            </a:r>
            <a:r>
              <a:rPr lang="pl-PL" sz="2500" dirty="0"/>
              <a:t> objętym programem lub znajdowały się zwłoki drobiu, </a:t>
            </a:r>
          </a:p>
          <a:p>
            <a:pPr lvl="0"/>
            <a:r>
              <a:rPr lang="pl-PL" sz="2500" dirty="0"/>
              <a:t>wstrzymał się od wywożenia, wynoszenia i zbywania mięsa oraz produktów pochodzących od drobiu, jego zwłok, paszy, ściółki, odchodów pochodzących od tego drobiu oraz innych przedmiotów znajdujących się w miejscu utrzymywania drobiu, </a:t>
            </a:r>
          </a:p>
          <a:p>
            <a:pPr lvl="0"/>
            <a:r>
              <a:rPr lang="pl-PL" sz="2500" dirty="0"/>
              <a:t>udostępnił drób do badań laboratoryjnych i zabiegów weterynaryjnych, a także udzielił pomocy przy wykonywaniu tych badań i zabiegów, </a:t>
            </a:r>
          </a:p>
          <a:p>
            <a:pPr lvl="0"/>
            <a:r>
              <a:rPr lang="pl-PL" sz="2500" dirty="0"/>
              <a:t>udzielił PLW oraz osobom działającym w jego imieniu wyjaśnień i informacji, które mogą mieć znaczenie dla wykrycia zakażeń i ich źródeł lub zapobiegania rozprzestrzeniania się choroby lub zakażenia,</a:t>
            </a:r>
          </a:p>
          <a:p>
            <a:pPr lvl="0"/>
            <a:r>
              <a:rPr lang="pl-PL" sz="2500" dirty="0"/>
              <a:t>udostępnił PLW dokumentację dotyczącą stada, a w szczególności dokumentację potwierdzającą zakup piskląt, ściółki i paszy, sprzedaży drobiu lub jaj oraz dokumentację związaną z ewidencją leczenia,</a:t>
            </a:r>
          </a:p>
          <a:p>
            <a:pPr lvl="0"/>
            <a:r>
              <a:rPr lang="pl-PL" sz="2500" dirty="0"/>
              <a:t>zwiększył standardy zoohigieniczne</a:t>
            </a:r>
            <a:r>
              <a:rPr lang="pl-PL" sz="2500" dirty="0" smtClean="0"/>
              <a:t>.</a:t>
            </a:r>
            <a:endParaRPr lang="pl-PL" sz="2500" dirty="0"/>
          </a:p>
        </p:txBody>
      </p:sp>
    </p:spTree>
    <p:extLst>
      <p:ext uri="{BB962C8B-B14F-4D97-AF65-F5344CB8AC3E}">
        <p14:creationId xmlns:p14="http://schemas.microsoft.com/office/powerpoint/2010/main" val="416353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39552" y="404664"/>
            <a:ext cx="7659687" cy="1168400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PODSTAWOWE TECHNIKI KONTROLI: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179512" y="1772816"/>
            <a:ext cx="7920880" cy="3240360"/>
          </a:xfrm>
        </p:spPr>
        <p:txBody>
          <a:bodyPr>
            <a:noAutofit/>
          </a:bodyPr>
          <a:lstStyle/>
          <a:p>
            <a:endParaRPr lang="pl-PL" sz="32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/>
            <a:r>
              <a:rPr lang="pl-PL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Kontrola </a:t>
            </a:r>
            <a:r>
              <a:rPr lang="pl-PL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dokumentacji </a:t>
            </a:r>
            <a:r>
              <a:rPr lang="pl-PL" dirty="0">
                <a:solidFill>
                  <a:schemeClr val="tx1"/>
                </a:solidFill>
              </a:rPr>
              <a:t>– w przypadku kontroli realizacji programów dokumentację stanowią: dokumentacja związana z pobieraniem próbek, w tym wyniki badań laboratoryjnych, ewidencja leczenia zwierząt, prowadzone rejestry upadków, decyzje administracyjne wydane w celu zwalczania </a:t>
            </a:r>
            <a:r>
              <a:rPr lang="pl-PL" dirty="0" err="1">
                <a:solidFill>
                  <a:schemeClr val="tx1"/>
                </a:solidFill>
              </a:rPr>
              <a:t>serotypów</a:t>
            </a: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i="1" dirty="0">
                <a:solidFill>
                  <a:schemeClr val="tx1"/>
                </a:solidFill>
              </a:rPr>
              <a:t>Salmonella </a:t>
            </a:r>
            <a:r>
              <a:rPr lang="pl-PL" dirty="0">
                <a:solidFill>
                  <a:schemeClr val="tx1"/>
                </a:solidFill>
              </a:rPr>
              <a:t>objętych programami oraz dokumenty potwierdzające realizację ww. decyzji administracyjnych, dokumentacja dotycząca odkażania, dezynsekcji i deratyzacji oraz wszystkie inne dokumenty, które związane są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z przedmiotem kontroli; </a:t>
            </a:r>
            <a:endParaRPr lang="pl-PL" sz="2000" dirty="0">
              <a:solidFill>
                <a:schemeClr val="tx1"/>
              </a:solidFill>
            </a:endParaRPr>
          </a:p>
          <a:p>
            <a:pPr algn="just"/>
            <a:endParaRPr lang="pl-PL" sz="3200" dirty="0">
              <a:solidFill>
                <a:schemeClr val="tx1"/>
              </a:solidFill>
            </a:endParaRPr>
          </a:p>
        </p:txBody>
      </p:sp>
      <p:pic>
        <p:nvPicPr>
          <p:cNvPr id="7170" name="Picture 2" descr="C:\Documents and Settings\Agata2\Ustawienia lokalne\Temporary Internet Files\Content.IE5\BSKV376O\MC90024035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609" y="5373216"/>
            <a:ext cx="240727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010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Documents and Settings\Agata2\Ustawienia lokalne\Temporary Internet Files\Content.IE5\EB9DD839\MC90025039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610" y="5301207"/>
            <a:ext cx="1390878" cy="157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395536" y="404664"/>
            <a:ext cx="7659687" cy="1168400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PODSTAWOWE TECHNIKI KONTROLI: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611560" y="1628800"/>
            <a:ext cx="7416824" cy="3672407"/>
          </a:xfrm>
        </p:spPr>
        <p:txBody>
          <a:bodyPr>
            <a:noAutofit/>
          </a:bodyPr>
          <a:lstStyle/>
          <a:p>
            <a:endParaRPr lang="pl-PL" sz="32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/>
            <a:r>
              <a:rPr lang="pl-PL" dirty="0" smtClean="0">
                <a:solidFill>
                  <a:schemeClr val="tx1"/>
                </a:solidFill>
              </a:rPr>
              <a:t>2. </a:t>
            </a:r>
            <a:r>
              <a:rPr lang="pl-PL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Przeprowadzanie </a:t>
            </a:r>
            <a:r>
              <a:rPr lang="pl-PL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rozmów </a:t>
            </a:r>
            <a:r>
              <a:rPr lang="pl-PL" dirty="0">
                <a:solidFill>
                  <a:schemeClr val="tx1"/>
                </a:solidFill>
              </a:rPr>
              <a:t>(zbieranie wyjaśnień) z hodowcą/producentem jaj konsumpcyjnych/producentem drobiu, jego przedstawicielem  lub osobami odpowiedzialnymi za wykonywanie czynności w </a:t>
            </a:r>
            <a:r>
              <a:rPr lang="pl-PL" dirty="0" smtClean="0">
                <a:solidFill>
                  <a:schemeClr val="tx1"/>
                </a:solidFill>
              </a:rPr>
              <a:t>gospodarstwie.</a:t>
            </a:r>
          </a:p>
          <a:p>
            <a:pPr lvl="1" algn="just"/>
            <a:endParaRPr lang="pl-PL" sz="2000" dirty="0">
              <a:solidFill>
                <a:schemeClr val="tx1"/>
              </a:solidFill>
            </a:endParaRPr>
          </a:p>
          <a:p>
            <a:pPr lvl="1" algn="just"/>
            <a:r>
              <a:rPr lang="pl-PL" dirty="0" smtClean="0">
                <a:solidFill>
                  <a:schemeClr val="tx1"/>
                </a:solidFill>
              </a:rPr>
              <a:t>3. </a:t>
            </a:r>
            <a:r>
              <a:rPr lang="pl-PL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Oględziny </a:t>
            </a:r>
            <a:r>
              <a:rPr lang="pl-PL" dirty="0">
                <a:solidFill>
                  <a:schemeClr val="tx1"/>
                </a:solidFill>
              </a:rPr>
              <a:t>– w przypadku kontroli </a:t>
            </a:r>
            <a:r>
              <a:rPr lang="pl-PL" dirty="0" err="1">
                <a:solidFill>
                  <a:schemeClr val="tx1"/>
                </a:solidFill>
              </a:rPr>
              <a:t>bioasekuracji</a:t>
            </a:r>
            <a:r>
              <a:rPr lang="pl-PL" dirty="0">
                <a:solidFill>
                  <a:schemeClr val="tx1"/>
                </a:solidFill>
              </a:rPr>
              <a:t> w gospodarstwie lub kontroli prawidłowości pobierania próbek właścicielskich, PLW musi stwierdzić czy zapewniono odpowiednią </a:t>
            </a:r>
            <a:r>
              <a:rPr lang="pl-PL" dirty="0" err="1">
                <a:solidFill>
                  <a:schemeClr val="tx1"/>
                </a:solidFill>
              </a:rPr>
              <a:t>bioasekurację</a:t>
            </a:r>
            <a:r>
              <a:rPr lang="pl-PL" dirty="0">
                <a:solidFill>
                  <a:schemeClr val="tx1"/>
                </a:solidFill>
              </a:rPr>
              <a:t> w gospodarstwie lub czy próbki są pobierane we właściwy sposób.</a:t>
            </a:r>
            <a:endParaRPr lang="pl-PL" sz="2000" dirty="0">
              <a:solidFill>
                <a:schemeClr val="tx1"/>
              </a:solidFill>
            </a:endParaRPr>
          </a:p>
          <a:p>
            <a:pPr algn="just"/>
            <a:endParaRPr lang="pl-PL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08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611560" y="332656"/>
            <a:ext cx="7659687" cy="1168400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POSTĘPOWANIE w przypadku stwierdzenia nieprawidłowości: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95536" y="1556792"/>
            <a:ext cx="7560840" cy="3672408"/>
          </a:xfrm>
        </p:spPr>
        <p:txBody>
          <a:bodyPr>
            <a:noAutofit/>
          </a:bodyPr>
          <a:lstStyle/>
          <a:p>
            <a:pPr lvl="1" algn="just"/>
            <a:r>
              <a:rPr lang="pl-PL" dirty="0" smtClean="0">
                <a:solidFill>
                  <a:schemeClr val="tx1"/>
                </a:solidFill>
              </a:rPr>
              <a:t>3. </a:t>
            </a:r>
            <a:r>
              <a:rPr lang="pl-PL" u="sng" dirty="0" smtClean="0">
                <a:solidFill>
                  <a:schemeClr val="tx1"/>
                </a:solidFill>
              </a:rPr>
              <a:t>W przypadku </a:t>
            </a:r>
            <a:r>
              <a:rPr lang="pl-PL" u="sng" dirty="0">
                <a:solidFill>
                  <a:schemeClr val="tx1"/>
                </a:solidFill>
              </a:rPr>
              <a:t>stwierdzenia nieprawidłowości w zakresie warunków weterynaryjnych</a:t>
            </a:r>
            <a:r>
              <a:rPr lang="pl-PL" dirty="0">
                <a:solidFill>
                  <a:schemeClr val="tx1"/>
                </a:solidFill>
              </a:rPr>
              <a:t>, PLW na podstawie art. 8 ust. 1 ustawy z dnia 11 marca 2004 r. o ochronie zdrowia zwierząt oraz zwalczaniu chorób zakaźnych zwierząt (Dz. U. z 2008 r. Nr  213, poz. 1342, z </a:t>
            </a:r>
            <a:r>
              <a:rPr lang="pl-PL" dirty="0" err="1">
                <a:solidFill>
                  <a:schemeClr val="tx1"/>
                </a:solidFill>
              </a:rPr>
              <a:t>późn</a:t>
            </a:r>
            <a:r>
              <a:rPr lang="pl-PL" dirty="0">
                <a:solidFill>
                  <a:schemeClr val="tx1"/>
                </a:solidFill>
              </a:rPr>
              <a:t>. zm.), 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wydaje decyzję administracyjną</a:t>
            </a:r>
            <a:r>
              <a:rPr lang="pl-PL" dirty="0">
                <a:solidFill>
                  <a:schemeClr val="tx1"/>
                </a:solidFill>
              </a:rPr>
              <a:t> z określeniem terminu realizacji jej </a:t>
            </a:r>
            <a:r>
              <a:rPr lang="pl-PL" dirty="0" smtClean="0">
                <a:solidFill>
                  <a:schemeClr val="tx1"/>
                </a:solidFill>
              </a:rPr>
              <a:t>postanowień.</a:t>
            </a:r>
            <a:endParaRPr lang="pl-PL" dirty="0">
              <a:solidFill>
                <a:schemeClr val="tx1"/>
              </a:solidFill>
            </a:endParaRPr>
          </a:p>
          <a:p>
            <a:pPr lvl="1" algn="just"/>
            <a:r>
              <a:rPr lang="pl-PL" dirty="0" smtClean="0">
                <a:solidFill>
                  <a:schemeClr val="tx1"/>
                </a:solidFill>
              </a:rPr>
              <a:t>4. </a:t>
            </a:r>
            <a:r>
              <a:rPr lang="pl-PL" u="sng" dirty="0" smtClean="0">
                <a:solidFill>
                  <a:schemeClr val="tx1"/>
                </a:solidFill>
              </a:rPr>
              <a:t>W przypadku </a:t>
            </a:r>
            <a:r>
              <a:rPr lang="pl-PL" u="sng" dirty="0">
                <a:solidFill>
                  <a:schemeClr val="tx1"/>
                </a:solidFill>
              </a:rPr>
              <a:t>podejrzenia, iż doszło do naruszenia art. 85 pkt 9 </a:t>
            </a:r>
            <a:r>
              <a:rPr lang="pl-PL" dirty="0">
                <a:solidFill>
                  <a:schemeClr val="tx1"/>
                </a:solidFill>
              </a:rPr>
              <a:t>ustawy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o ochronie zdrowia zwierząt oraz zwalczaniu chorób zakaźnych zwierząt, PLW powinien złożyć, w trybie i na zasadach określonych we właściwych przepisach, zawiadomienie o podejrzeniu popełnienia wykroczenia lub wniosek o </a:t>
            </a:r>
            <a:r>
              <a:rPr lang="pl-PL" dirty="0" smtClean="0">
                <a:solidFill>
                  <a:schemeClr val="tx1"/>
                </a:solidFill>
              </a:rPr>
              <a:t>ukaranie; składając </a:t>
            </a:r>
            <a:r>
              <a:rPr lang="pl-PL" dirty="0">
                <a:solidFill>
                  <a:schemeClr val="tx1"/>
                </a:solidFill>
              </a:rPr>
              <a:t>zawiadomienie, o którym mowa w pkt 3, PLW powinien mieć na względzie przepisy </a:t>
            </a:r>
            <a:r>
              <a:rPr lang="pl-PL" dirty="0" smtClean="0">
                <a:solidFill>
                  <a:schemeClr val="tx1"/>
                </a:solidFill>
              </a:rPr>
              <a:t>rozporządzeń.</a:t>
            </a:r>
            <a:endParaRPr lang="pl-PL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067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39552" y="476672"/>
            <a:ext cx="7659687" cy="1168400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POSTĘPOWANIE w przypadku stwierdzenia nieprawidłowości: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467544" y="1988840"/>
            <a:ext cx="6984776" cy="4286200"/>
          </a:xfrm>
        </p:spPr>
        <p:txBody>
          <a:bodyPr>
            <a:noAutofit/>
          </a:bodyPr>
          <a:lstStyle/>
          <a:p>
            <a:pPr marL="365760" lvl="1" indent="0" algn="just"/>
            <a:r>
              <a:rPr lang="pl-PL" dirty="0" smtClean="0">
                <a:solidFill>
                  <a:schemeClr val="tx1"/>
                </a:solidFill>
              </a:rPr>
              <a:t>1. PLW 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dokumentuje wyniki kontroli </a:t>
            </a:r>
            <a:r>
              <a:rPr lang="pl-PL" dirty="0">
                <a:solidFill>
                  <a:schemeClr val="tx1"/>
                </a:solidFill>
              </a:rPr>
              <a:t>przez wypełnienie list kontrolnych </a:t>
            </a:r>
            <a:r>
              <a:rPr lang="pl-PL" dirty="0" smtClean="0">
                <a:solidFill>
                  <a:schemeClr val="tx1"/>
                </a:solidFill>
              </a:rPr>
              <a:t>SPIWET.</a:t>
            </a:r>
          </a:p>
          <a:p>
            <a:pPr marL="708660" lvl="1" indent="-342900" algn="just">
              <a:buAutoNum type="arabicPeriod"/>
            </a:pPr>
            <a:endParaRPr lang="pl-PL" dirty="0" smtClean="0">
              <a:solidFill>
                <a:schemeClr val="tx1"/>
              </a:solidFill>
            </a:endParaRPr>
          </a:p>
          <a:p>
            <a:pPr lvl="1" algn="just"/>
            <a:r>
              <a:rPr lang="pl-PL" dirty="0" smtClean="0">
                <a:solidFill>
                  <a:schemeClr val="tx1"/>
                </a:solidFill>
              </a:rPr>
              <a:t>2. </a:t>
            </a:r>
            <a:r>
              <a:rPr lang="pl-PL" u="sng" dirty="0" smtClean="0">
                <a:solidFill>
                  <a:schemeClr val="tx1"/>
                </a:solidFill>
              </a:rPr>
              <a:t>W przypadku </a:t>
            </a:r>
            <a:r>
              <a:rPr lang="pl-PL" u="sng" dirty="0">
                <a:solidFill>
                  <a:schemeClr val="tx1"/>
                </a:solidFill>
              </a:rPr>
              <a:t>stwierdzenia nieprawidłowości w zakresie zwalczania chorób zakaźnych zwierząt, </a:t>
            </a:r>
            <a:r>
              <a:rPr lang="pl-PL" dirty="0">
                <a:solidFill>
                  <a:schemeClr val="tx1"/>
                </a:solidFill>
              </a:rPr>
              <a:t>PLW na podstawie art. 54 rozporządzenia (WE) nr 882/2004 Parlamentu Europejskiego i Rady z dnia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29 kwietnia 2004 r. w sprawie kontroli urzędowych przeprowadzanych w celu sprawdzenia zgodności z prawem paszowym i żywnościowym oraz regułami dotyczącymi zdrowia zwierząt i dobrostanu zwierząt (Dz. Urz. L 165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z 30.4.2004, str. 1, Polskie wydanie specjalne: rozdział 3, t. 45, str. 200,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z </a:t>
            </a:r>
            <a:r>
              <a:rPr lang="pl-PL" dirty="0" err="1">
                <a:solidFill>
                  <a:schemeClr val="tx1"/>
                </a:solidFill>
              </a:rPr>
              <a:t>późn</a:t>
            </a:r>
            <a:r>
              <a:rPr lang="pl-PL" dirty="0">
                <a:solidFill>
                  <a:schemeClr val="tx1"/>
                </a:solidFill>
              </a:rPr>
              <a:t>. zm.), </a:t>
            </a:r>
            <a:r>
              <a:rPr lang="pl-PL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wydaje decyzję administracyjną z określeniem terminu realizacji jej </a:t>
            </a:r>
            <a:r>
              <a:rPr lang="pl-PL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postanowień.</a:t>
            </a:r>
            <a:endParaRPr lang="pl-PL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4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pl-PL" b="1" u="sng" dirty="0" smtClean="0">
                <a:solidFill>
                  <a:schemeClr val="bg1"/>
                </a:solidFill>
              </a:rPr>
              <a:t>art. 85 pkt 9 </a:t>
            </a:r>
            <a:r>
              <a:rPr lang="pl-PL" b="1" dirty="0">
                <a:solidFill>
                  <a:schemeClr val="bg1"/>
                </a:solidFill>
              </a:rPr>
              <a:t>U</a:t>
            </a:r>
            <a:r>
              <a:rPr lang="pl-PL" b="1" dirty="0" smtClean="0">
                <a:solidFill>
                  <a:schemeClr val="bg1"/>
                </a:solidFill>
              </a:rPr>
              <a:t>stawy o ochronie zdrowia zwierząt oraz zwalczaniu chorób zakaźnych zwierząt:</a:t>
            </a:r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251520" y="764704"/>
            <a:ext cx="7632848" cy="4824536"/>
          </a:xfrm>
        </p:spPr>
        <p:txBody>
          <a:bodyPr>
            <a:noAutofit/>
          </a:bodyPr>
          <a:lstStyle/>
          <a:p>
            <a:pPr lvl="1" algn="just"/>
            <a:endParaRPr lang="pl-PL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just"/>
            <a:r>
              <a:rPr lang="pl-PL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KTO uchyla </a:t>
            </a:r>
            <a:r>
              <a:rPr lang="pl-PL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się od obowiązków określonych </a:t>
            </a:r>
            <a:r>
              <a:rPr lang="pl-PL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programie</a:t>
            </a:r>
            <a:r>
              <a:rPr lang="pl-PL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pl-PL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zwalczania </a:t>
            </a:r>
            <a:r>
              <a:rPr lang="pl-PL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chorób zakaźnych </a:t>
            </a:r>
            <a:r>
              <a:rPr lang="pl-PL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zwierząt; </a:t>
            </a:r>
            <a:r>
              <a:rPr lang="pl-PL" sz="2000" dirty="0" smtClean="0">
                <a:solidFill>
                  <a:srgbClr val="C00000"/>
                </a:solidFill>
              </a:rPr>
              <a:t>mającym </a:t>
            </a:r>
            <a:r>
              <a:rPr lang="pl-PL" sz="2000" dirty="0">
                <a:solidFill>
                  <a:srgbClr val="C00000"/>
                </a:solidFill>
              </a:rPr>
              <a:t>na celu wykrycie występowania zakażeń czynnikami </a:t>
            </a:r>
            <a:r>
              <a:rPr lang="pl-PL" sz="2000" dirty="0" smtClean="0">
                <a:solidFill>
                  <a:srgbClr val="C00000"/>
                </a:solidFill>
              </a:rPr>
              <a:t>wywołującymi </a:t>
            </a:r>
            <a:r>
              <a:rPr lang="pl-PL" sz="2000" dirty="0">
                <a:solidFill>
                  <a:srgbClr val="C00000"/>
                </a:solidFill>
              </a:rPr>
              <a:t>choroby zakaźne zwierząt lub poszerzenie wiedzy o ryzyku występowania takich </a:t>
            </a:r>
            <a:r>
              <a:rPr lang="pl-PL" sz="2000" dirty="0" smtClean="0">
                <a:solidFill>
                  <a:srgbClr val="C00000"/>
                </a:solidFill>
              </a:rPr>
              <a:t>chorób; nadzoru </a:t>
            </a:r>
            <a:r>
              <a:rPr lang="pl-PL" sz="2000" dirty="0">
                <a:solidFill>
                  <a:srgbClr val="C00000"/>
                </a:solidFill>
              </a:rPr>
              <a:t>nad chorobami zakaźnymi zwierząt akwakultury mającego na celu osiągnięcie przez terytorium Rzeczypospolitej Polskiej, strefę lub enklawę statusu wolnego od danej choroby </a:t>
            </a:r>
            <a:r>
              <a:rPr lang="pl-PL" sz="2000" dirty="0" smtClean="0">
                <a:solidFill>
                  <a:srgbClr val="C00000"/>
                </a:solidFill>
              </a:rPr>
              <a:t>zakaźnej; zwalczania </a:t>
            </a:r>
            <a:r>
              <a:rPr lang="pl-PL" sz="2000" dirty="0">
                <a:solidFill>
                  <a:srgbClr val="C00000"/>
                </a:solidFill>
              </a:rPr>
              <a:t>chorób odzwierzęcych i odzwierzęcych czynników choro-</a:t>
            </a:r>
            <a:r>
              <a:rPr lang="pl-PL" sz="2000" dirty="0" err="1">
                <a:solidFill>
                  <a:srgbClr val="C00000"/>
                </a:solidFill>
              </a:rPr>
              <a:t>botwórczych</a:t>
            </a:r>
            <a:r>
              <a:rPr lang="pl-PL" sz="2000" dirty="0">
                <a:solidFill>
                  <a:srgbClr val="C00000"/>
                </a:solidFill>
              </a:rPr>
              <a:t> wymienionych w rozporządzeniu nr 2160/2003, w </a:t>
            </a:r>
            <a:r>
              <a:rPr lang="pl-PL" sz="2000" dirty="0" smtClean="0">
                <a:solidFill>
                  <a:srgbClr val="C00000"/>
                </a:solidFill>
              </a:rPr>
              <a:t>załączniku I wprowadzonych </a:t>
            </a:r>
            <a:r>
              <a:rPr lang="pl-PL" sz="2000" dirty="0">
                <a:solidFill>
                  <a:srgbClr val="C00000"/>
                </a:solidFill>
              </a:rPr>
              <a:t>na podstawie przepisów ustawy, </a:t>
            </a:r>
            <a:endParaRPr lang="pl-PL" sz="2000" dirty="0" smtClean="0">
              <a:solidFill>
                <a:srgbClr val="C00000"/>
              </a:solidFill>
            </a:endParaRPr>
          </a:p>
          <a:p>
            <a:r>
              <a:rPr lang="pl-PL" dirty="0" smtClean="0">
                <a:solidFill>
                  <a:srgbClr val="C00000"/>
                </a:solidFill>
              </a:rPr>
              <a:t>– </a:t>
            </a:r>
            <a:r>
              <a:rPr lang="pl-PL" dirty="0">
                <a:solidFill>
                  <a:srgbClr val="C00000"/>
                </a:solidFill>
              </a:rPr>
              <a:t>podlega karze aresztu, ograniczenia wolności albo karze grzywny. </a:t>
            </a:r>
            <a:endParaRPr lang="pl-PL" dirty="0" smtClean="0">
              <a:solidFill>
                <a:srgbClr val="C00000"/>
              </a:solidFill>
            </a:endParaRPr>
          </a:p>
          <a:p>
            <a:endParaRPr lang="pl-PL" sz="1800" dirty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9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395536" y="4653136"/>
            <a:ext cx="7524328" cy="864096"/>
          </a:xfrm>
        </p:spPr>
        <p:txBody>
          <a:bodyPr>
            <a:normAutofit/>
          </a:bodyPr>
          <a:lstStyle/>
          <a:p>
            <a:pPr algn="ctr"/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DZIĘKUJĘ ZA UWAGĘ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Symbol zastępczy obrazu 6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94" b="11694"/>
          <a:stretch>
            <a:fillRect/>
          </a:stretch>
        </p:blipFill>
        <p:spPr>
          <a:xfrm>
            <a:off x="1058397" y="260648"/>
            <a:ext cx="6660740" cy="4320480"/>
          </a:xfrm>
        </p:spPr>
      </p:pic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840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Podstawa prawna: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200" y="1196752"/>
            <a:ext cx="6995120" cy="5277200"/>
          </a:xfrm>
        </p:spPr>
        <p:txBody>
          <a:bodyPr>
            <a:normAutofit/>
          </a:bodyPr>
          <a:lstStyle/>
          <a:p>
            <a:endParaRPr lang="pl-PL" sz="2000" dirty="0" smtClean="0">
              <a:latin typeface="+mj-lt"/>
            </a:endParaRPr>
          </a:p>
          <a:p>
            <a:pPr marL="0" indent="0" algn="just">
              <a:buNone/>
            </a:pPr>
            <a:r>
              <a:rPr lang="pl-PL" sz="2000" dirty="0" smtClean="0">
                <a:latin typeface="+mj-lt"/>
              </a:rPr>
              <a:t>W oparciu o nowy program i zawarte w nim wytyczne w zakresie m.in. </a:t>
            </a:r>
            <a:r>
              <a:rPr lang="pl-PL" sz="2000" dirty="0" err="1">
                <a:latin typeface="+mj-lt"/>
              </a:rPr>
              <a:t>b</a:t>
            </a:r>
            <a:r>
              <a:rPr lang="pl-PL" sz="2000" dirty="0" err="1" smtClean="0">
                <a:latin typeface="+mj-lt"/>
              </a:rPr>
              <a:t>ioasekuracji</a:t>
            </a:r>
            <a:r>
              <a:rPr lang="pl-PL" sz="2000" dirty="0" smtClean="0">
                <a:latin typeface="+mj-lt"/>
              </a:rPr>
              <a:t>  na fermach drobiu,  Główny Lekarz Weterynarii wydał </a:t>
            </a:r>
          </a:p>
          <a:p>
            <a:pPr marL="0" indent="0" algn="ctr">
              <a:buNone/>
            </a:pPr>
            <a:r>
              <a:rPr lang="pl-PL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N S T R U K C J </a:t>
            </a:r>
            <a:r>
              <a:rPr lang="pl-PL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Ę</a:t>
            </a:r>
            <a:endParaRPr lang="pl-PL" sz="20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l-PL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GŁÓWNEGO </a:t>
            </a:r>
            <a:r>
              <a:rPr lang="pl-PL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LEKARZA WETERYNARII</a:t>
            </a:r>
          </a:p>
          <a:p>
            <a:pPr marL="0" indent="0" algn="ctr">
              <a:buNone/>
            </a:pPr>
            <a:r>
              <a:rPr lang="pl-PL" sz="2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Nr </a:t>
            </a:r>
            <a:r>
              <a:rPr lang="pl-PL" sz="2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GIWpr-02010-11/2016</a:t>
            </a:r>
            <a:endParaRPr lang="pl-PL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l-PL" sz="2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dnia </a:t>
            </a:r>
            <a:r>
              <a:rPr lang="pl-PL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marca 2016</a:t>
            </a:r>
            <a:r>
              <a:rPr lang="pl-PL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sz="2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pl-PL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ctr">
              <a:buNone/>
            </a:pPr>
            <a:r>
              <a:rPr lang="pl-PL" sz="2000" b="1" dirty="0"/>
              <a:t>w sprawie postępowania powiatowych lekarzy weterynarii przy zwalczaniu niektórych </a:t>
            </a:r>
            <a:r>
              <a:rPr lang="pl-PL" sz="2000" b="1" dirty="0" err="1"/>
              <a:t>serotypów</a:t>
            </a:r>
            <a:r>
              <a:rPr lang="pl-PL" sz="2000" b="1" dirty="0"/>
              <a:t> </a:t>
            </a:r>
            <a:r>
              <a:rPr lang="pl-PL" sz="2000" b="1" i="1" dirty="0"/>
              <a:t>Salmonella</a:t>
            </a:r>
            <a:r>
              <a:rPr lang="pl-PL" sz="2000" b="1" dirty="0"/>
              <a:t> w stadach drobiu, w tym przy realizacji przepisów rozporządzenia Rady nr 2160/2003 w odniesieniu do </a:t>
            </a:r>
            <a:br>
              <a:rPr lang="pl-PL" sz="2000" b="1" dirty="0"/>
            </a:br>
            <a:r>
              <a:rPr lang="pl-PL" sz="2000" b="1" dirty="0"/>
              <a:t>Krajowych programów zwalczania niektórych </a:t>
            </a:r>
            <a:r>
              <a:rPr lang="pl-PL" sz="2000" b="1" dirty="0" err="1"/>
              <a:t>serotypów</a:t>
            </a:r>
            <a:r>
              <a:rPr lang="pl-PL" sz="2000" b="1" dirty="0"/>
              <a:t> </a:t>
            </a:r>
            <a:r>
              <a:rPr lang="pl-PL" sz="2000" b="1" i="1" dirty="0"/>
              <a:t>Salmonella</a:t>
            </a:r>
            <a:r>
              <a:rPr lang="pl-PL" sz="2000" b="1" dirty="0"/>
              <a:t> w stadach </a:t>
            </a:r>
            <a:r>
              <a:rPr lang="pl-PL" sz="2000" b="1" dirty="0" smtClean="0"/>
              <a:t>drobiu.</a:t>
            </a:r>
          </a:p>
          <a:p>
            <a:pPr marL="0" indent="0" algn="ctr">
              <a:buNone/>
            </a:pPr>
            <a:r>
              <a:rPr lang="pl-PL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Instrukcja weszła w życie z dniem 1 kwietnia 2016 r. </a:t>
            </a:r>
            <a:endParaRPr lang="pl-PL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l-PL" sz="2000" dirty="0"/>
          </a:p>
          <a:p>
            <a:endParaRPr lang="pl-PL" sz="2000" dirty="0" smtClean="0">
              <a:latin typeface="+mj-lt"/>
            </a:endParaRPr>
          </a:p>
          <a:p>
            <a:endParaRPr lang="pl-PL" sz="2000" dirty="0" smtClean="0">
              <a:latin typeface="+mj-lt"/>
            </a:endParaRPr>
          </a:p>
          <a:p>
            <a:endParaRPr lang="pl-PL" sz="2000" dirty="0">
              <a:latin typeface="+mj-lt"/>
            </a:endParaRP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5301208"/>
            <a:ext cx="1819648" cy="1366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65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683568" y="476672"/>
            <a:ext cx="7696200" cy="3528392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POBIERANIE PRÓB WŁAŚCICIELSKICH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611560" y="2996952"/>
            <a:ext cx="7560840" cy="2664296"/>
          </a:xfrm>
        </p:spPr>
        <p:txBody>
          <a:bodyPr>
            <a:noAutofit/>
          </a:bodyPr>
          <a:lstStyle/>
          <a:p>
            <a:endParaRPr lang="pl-PL" sz="32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sz="2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sz="2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sz="2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Zgodnie z obowiązującymi przepisami, próbki właścicielskie w stadach brojlerów musza być pobierane przez przeszkolone osoby. </a:t>
            </a:r>
          </a:p>
          <a:p>
            <a:pPr algn="just"/>
            <a:r>
              <a:rPr lang="pl-PL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Szkolenie dla tych osób może zostać przeprowadzone przez PLW                         i udokumentowane co najmniej poprzez listę obecności.</a:t>
            </a:r>
          </a:p>
          <a:p>
            <a:pPr algn="just"/>
            <a:endParaRPr lang="pl-PL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pl-PL" sz="2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sz="2000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Zasady </a:t>
            </a:r>
            <a:r>
              <a:rPr lang="pl-PL" sz="2000" b="1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prowadzenia badań </a:t>
            </a:r>
            <a:r>
              <a:rPr lang="pl-PL" sz="2000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właścicielskich</a:t>
            </a:r>
            <a:r>
              <a:rPr lang="pl-PL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stad </a:t>
            </a: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drobiu rzeźnego </a:t>
            </a:r>
            <a:r>
              <a:rPr lang="pl-PL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muszą być zgodne z </a:t>
            </a:r>
            <a:r>
              <a:rPr lang="pl-PL" sz="20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wymaganiami </a:t>
            </a:r>
            <a:r>
              <a:rPr lang="pl-PL" sz="20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Krajowego programu zwalczania niektórych </a:t>
            </a:r>
            <a:r>
              <a:rPr lang="pl-PL" sz="2000" b="1" i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serotypów</a:t>
            </a:r>
            <a:r>
              <a:rPr lang="pl-PL" sz="20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Salmonella w stadach brojlerów gatunku kura (Gallus </a:t>
            </a:r>
            <a:r>
              <a:rPr lang="pl-PL" sz="2000" b="1" i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gallus</a:t>
            </a:r>
            <a:r>
              <a:rPr lang="pl-PL" sz="2000" b="1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na lata 2014-2016.</a:t>
            </a:r>
          </a:p>
          <a:p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50741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539552" y="404664"/>
            <a:ext cx="7128792" cy="6120680"/>
          </a:xfrm>
        </p:spPr>
        <p:txBody>
          <a:bodyPr>
            <a:normAutofit/>
          </a:bodyPr>
          <a:lstStyle/>
          <a:p>
            <a:pPr algn="just"/>
            <a:r>
              <a:rPr lang="pl-PL" sz="1800" u="sng" dirty="0" smtClean="0"/>
              <a:t>Pobranie prób właścicielskich </a:t>
            </a:r>
            <a:r>
              <a:rPr lang="pl-PL" sz="1800" dirty="0" smtClean="0"/>
              <a:t>w kierunku obecności Salmonella sp. w stadach drobiu rzeźnego powinno nastąpić </a:t>
            </a:r>
            <a:r>
              <a:rPr lang="pl-PL" sz="1800" b="1" dirty="0" smtClean="0"/>
              <a:t>w ciągu 3 tygodni przed planowanym przemieszczeniem brojlerów do rzeźni</a:t>
            </a:r>
          </a:p>
          <a:p>
            <a:pPr algn="just"/>
            <a:endParaRPr lang="pl-PL" sz="1800" b="1" dirty="0" smtClean="0"/>
          </a:p>
          <a:p>
            <a:pPr algn="just"/>
            <a:r>
              <a:rPr lang="pl-PL" sz="1800" u="sng" dirty="0" smtClean="0"/>
              <a:t>W każdym stadzie </a:t>
            </a:r>
            <a:r>
              <a:rPr lang="pl-PL" sz="1800" dirty="0" smtClean="0"/>
              <a:t>(a stado to wszystkie sztuki drobiu o tym samym statusie epizootycznym, przetrzymywane  w jednej ograniczonej przestrzeni powietrznej) </a:t>
            </a:r>
            <a:r>
              <a:rPr lang="pl-PL" sz="1800" b="1" dirty="0" smtClean="0"/>
              <a:t>pobiera się materiał zebrany z ściółki na co najmniej dwie pary okładzin na buty</a:t>
            </a:r>
            <a:r>
              <a:rPr lang="pl-PL" sz="1800" dirty="0" smtClean="0"/>
              <a:t> (1 para przypada na 50% powierzchni kurnika w 1 stadzie). Dwie pary okładzin pochodzące z jednej brojlerni łączy się w jedną próbę zbiorczą.</a:t>
            </a:r>
          </a:p>
          <a:p>
            <a:pPr marL="114300" indent="0" algn="just">
              <a:buNone/>
            </a:pPr>
            <a:endParaRPr lang="pl-PL" sz="1800" dirty="0" smtClean="0"/>
          </a:p>
          <a:p>
            <a:pPr algn="just"/>
            <a:r>
              <a:rPr lang="pl-PL" sz="1800" dirty="0" smtClean="0"/>
              <a:t>Próbki pobrane z inicjatywy hodowcy bada się w laboratorium urzędowym działającym przy Wojewódzkim Inspektoracie Weterynarii (ZHW) lub innym laboratorium urzędowym zatwierdzonym przez Głównego Lekarza Weterynarii w zakresie badania w kierunku Salmonella i umieszczonym w wykazie laboratoriów zatwierdzonych na stronie internetowej GIW wraz z protokołem pobrania.</a:t>
            </a:r>
          </a:p>
          <a:p>
            <a:pPr marL="114300" indent="0" algn="just">
              <a:buNone/>
            </a:pPr>
            <a:endParaRPr lang="pl-PL" sz="1800" dirty="0" smtClean="0"/>
          </a:p>
          <a:p>
            <a:pPr algn="just"/>
            <a:r>
              <a:rPr lang="pl-PL" sz="1800" b="1" dirty="0" smtClean="0"/>
              <a:t>Wyniki badania próbek muszą być znane przed przemieszczeniem brojlerów do rzeźni.</a:t>
            </a:r>
          </a:p>
          <a:p>
            <a:endParaRPr lang="pl-PL" sz="16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666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683568" y="332656"/>
            <a:ext cx="7659687" cy="1168400"/>
          </a:xfrm>
        </p:spPr>
        <p:txBody>
          <a:bodyPr>
            <a:normAutofit/>
          </a:bodyPr>
          <a:lstStyle/>
          <a:p>
            <a:r>
              <a:rPr lang="pl-PL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KONTROLE W GOSPODARSTWACH</a:t>
            </a:r>
            <a:endParaRPr lang="pl-P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683568" y="2276872"/>
            <a:ext cx="7272808" cy="3566120"/>
          </a:xfrm>
        </p:spPr>
        <p:txBody>
          <a:bodyPr>
            <a:noAutofit/>
          </a:bodyPr>
          <a:lstStyle/>
          <a:p>
            <a:endParaRPr lang="pl-PL" sz="32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pl-PL" sz="2000" dirty="0" smtClean="0">
                <a:solidFill>
                  <a:schemeClr val="tx1"/>
                </a:solidFill>
              </a:rPr>
              <a:t>Zgodnie z obowiązującymi przepisami, PLW przeprowadza </a:t>
            </a:r>
            <a:r>
              <a:rPr lang="pl-PL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kontrole urzędowe w gospodarstwach utrzymujących drób rzeźny objęty programami.</a:t>
            </a:r>
          </a:p>
          <a:p>
            <a:pPr algn="just"/>
            <a:r>
              <a:rPr lang="pl-PL" sz="2000" dirty="0" smtClean="0">
                <a:solidFill>
                  <a:schemeClr val="tx1"/>
                </a:solidFill>
              </a:rPr>
              <a:t>Program ma zastosowanie do takiej produkcji mięsa pochodzącego                     z brojlerów, które nie jest przeznaczone na użytek własny lub do sprzedaży bezpośredniej.</a:t>
            </a:r>
          </a:p>
          <a:p>
            <a:pPr algn="just"/>
            <a:r>
              <a:rPr lang="pl-PL" sz="2000" dirty="0" smtClean="0">
                <a:solidFill>
                  <a:schemeClr val="tx1"/>
                </a:solidFill>
              </a:rPr>
              <a:t>Zapisy które nie wynikają jednoznacznie z przepisów prawa należy traktować jako zalecenia, a ich nie spełnianie brane jest pod uwagę w ocenie ryzyka podczas typowania stad do badań urzędowych przez PLW.</a:t>
            </a:r>
            <a:r>
              <a:rPr lang="pl-PL" sz="2000" dirty="0">
                <a:solidFill>
                  <a:schemeClr val="tx1"/>
                </a:solidFill>
              </a:rPr>
              <a:t/>
            </a:r>
            <a:br>
              <a:rPr lang="pl-PL" sz="2000" dirty="0">
                <a:solidFill>
                  <a:schemeClr val="tx1"/>
                </a:solidFill>
              </a:rPr>
            </a:br>
            <a:endParaRPr lang="pl-PL" sz="2000" dirty="0" smtClean="0">
              <a:solidFill>
                <a:schemeClr val="tx1"/>
              </a:solidFill>
            </a:endParaRPr>
          </a:p>
          <a:p>
            <a:pPr algn="just"/>
            <a:r>
              <a:rPr lang="pl-PL" sz="2000" b="1" dirty="0" smtClean="0">
                <a:solidFill>
                  <a:schemeClr val="tx1"/>
                </a:solidFill>
              </a:rPr>
              <a:t>Kontrole urzędowe obejmują co najmniej sprawdzenie:</a:t>
            </a:r>
            <a:endParaRPr lang="pl-PL" sz="2000" b="1" i="1" dirty="0">
              <a:solidFill>
                <a:schemeClr val="tx1"/>
              </a:solidFill>
            </a:endParaRPr>
          </a:p>
          <a:p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2774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755576" y="332656"/>
            <a:ext cx="6984776" cy="581083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CZY PRODUCENT DROBIU RZEŹNEGO</a:t>
            </a:r>
          </a:p>
          <a:p>
            <a:pPr marL="0" indent="0" algn="just">
              <a:buNone/>
            </a:pPr>
            <a:r>
              <a:rPr lang="pl-PL" sz="1800" dirty="0" smtClean="0"/>
              <a:t>- informował </a:t>
            </a:r>
            <a:r>
              <a:rPr lang="pl-PL" sz="1800" dirty="0"/>
              <a:t>o każdej zmianie stanu prawnego lub faktycznego związanego z prowadzeniem działalności nadzorowanej, w zakresie dotyczącym wymagań weterynaryjnych, w terminie 7 dni od dnia zaistnienia takiego zdarzenia; powyższe odnosi się w szczególności do informowania PLW o wstawieniu  drobiu lub likwidacji poszczególnych stad </a:t>
            </a:r>
            <a:r>
              <a:rPr lang="pl-PL" sz="1800" dirty="0" smtClean="0"/>
              <a:t>utrzymywanych </a:t>
            </a:r>
            <a:r>
              <a:rPr lang="pl-PL" sz="1800" dirty="0"/>
              <a:t>w </a:t>
            </a:r>
            <a:r>
              <a:rPr lang="pl-PL" sz="1800" dirty="0" smtClean="0"/>
              <a:t>gospodarstwie?</a:t>
            </a:r>
          </a:p>
          <a:p>
            <a:pPr marL="0" indent="0" algn="just">
              <a:buNone/>
            </a:pPr>
            <a:r>
              <a:rPr lang="pl-PL" sz="1800" dirty="0" smtClean="0"/>
              <a:t>            </a:t>
            </a:r>
          </a:p>
          <a:p>
            <a:pPr marL="114300" indent="0">
              <a:buNone/>
            </a:pPr>
            <a:r>
              <a:rPr lang="pl-PL" sz="1800" dirty="0" smtClean="0"/>
              <a:t>OBOWIĄZEK  </a:t>
            </a:r>
            <a:r>
              <a:rPr lang="pl-PL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ZGŁOSZENIA WSTAWIEŃ DROBIU </a:t>
            </a:r>
            <a:r>
              <a:rPr lang="pl-PL" sz="1800" dirty="0" smtClean="0">
                <a:solidFill>
                  <a:schemeClr val="tx2">
                    <a:lumMod val="75000"/>
                  </a:schemeClr>
                </a:solidFill>
              </a:rPr>
              <a:t>wynika bezpośrednio z </a:t>
            </a:r>
            <a:r>
              <a:rPr lang="pl-PL" sz="18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7. Ustawy z </a:t>
            </a:r>
            <a:r>
              <a:rPr lang="pl-PL" sz="18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dnia 11 marca 2004 </a:t>
            </a:r>
            <a:r>
              <a:rPr lang="pl-PL" sz="18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r. o </a:t>
            </a:r>
            <a:r>
              <a:rPr lang="pl-PL" sz="18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ochronie zdrowia zwierząt oraz zwalczaniu chorób zakaźnych </a:t>
            </a:r>
            <a:r>
              <a:rPr lang="pl-PL" sz="1800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zwierząt:</a:t>
            </a:r>
            <a:endParaRPr lang="pl-PL" sz="18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endParaRPr lang="pl-PL" sz="1800" dirty="0" smtClean="0"/>
          </a:p>
          <a:p>
            <a:pPr marL="114300" indent="0">
              <a:buNone/>
            </a:pPr>
            <a:r>
              <a:rPr lang="pl-PL" sz="1800" b="1" dirty="0" smtClean="0">
                <a:solidFill>
                  <a:schemeClr val="tx2">
                    <a:lumMod val="50000"/>
                  </a:schemeClr>
                </a:solidFill>
              </a:rPr>
              <a:t>„Podmiot </a:t>
            </a:r>
            <a:r>
              <a:rPr lang="pl-PL" sz="1800" b="1" dirty="0">
                <a:solidFill>
                  <a:schemeClr val="tx2">
                    <a:lumMod val="50000"/>
                  </a:schemeClr>
                </a:solidFill>
              </a:rPr>
              <a:t>prowadzący działalność nadzorowaną, </a:t>
            </a:r>
            <a:r>
              <a:rPr lang="pl-PL" sz="1800" b="1" dirty="0" smtClean="0">
                <a:solidFill>
                  <a:schemeClr val="tx2">
                    <a:lumMod val="50000"/>
                  </a:schemeClr>
                </a:solidFill>
              </a:rPr>
              <a:t>o której </a:t>
            </a:r>
            <a:r>
              <a:rPr lang="pl-PL" sz="1800" b="1" dirty="0">
                <a:solidFill>
                  <a:schemeClr val="tx2">
                    <a:lumMod val="50000"/>
                  </a:schemeClr>
                </a:solidFill>
              </a:rPr>
              <a:t>mowa </a:t>
            </a:r>
            <a:r>
              <a:rPr lang="pl-PL" sz="1800" b="1" dirty="0" smtClean="0">
                <a:solidFill>
                  <a:schemeClr val="tx2">
                    <a:lumMod val="50000"/>
                  </a:schemeClr>
                </a:solidFill>
              </a:rPr>
              <a:t>w art</a:t>
            </a:r>
            <a:r>
              <a:rPr lang="pl-PL" sz="1800" b="1" dirty="0">
                <a:solidFill>
                  <a:schemeClr val="tx2">
                    <a:lumMod val="50000"/>
                  </a:schemeClr>
                </a:solidFill>
              </a:rPr>
              <a:t>. 1 </a:t>
            </a:r>
            <a:r>
              <a:rPr lang="pl-PL" sz="1800" b="1" dirty="0" smtClean="0">
                <a:solidFill>
                  <a:schemeClr val="tx2">
                    <a:lumMod val="50000"/>
                  </a:schemeClr>
                </a:solidFill>
              </a:rPr>
              <a:t> pkt</a:t>
            </a:r>
            <a:r>
              <a:rPr lang="pl-PL" sz="18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pl-PL" sz="1800" b="1" dirty="0" smtClean="0">
                <a:solidFill>
                  <a:schemeClr val="tx2">
                    <a:lumMod val="50000"/>
                  </a:schemeClr>
                </a:solidFill>
              </a:rPr>
              <a:t>1 lit. a </a:t>
            </a:r>
            <a:r>
              <a:rPr lang="pl-PL" sz="1800" b="1" dirty="0">
                <a:solidFill>
                  <a:schemeClr val="tx2">
                    <a:lumMod val="50000"/>
                  </a:schemeClr>
                </a:solidFill>
              </a:rPr>
              <a:t>–l, n, p oraz </a:t>
            </a:r>
            <a:r>
              <a:rPr lang="pl-PL" sz="1800" b="1" dirty="0" smtClean="0">
                <a:solidFill>
                  <a:schemeClr val="tx2">
                    <a:lumMod val="50000"/>
                  </a:schemeClr>
                </a:solidFill>
              </a:rPr>
              <a:t>w art. 4 </a:t>
            </a:r>
            <a:r>
              <a:rPr lang="pl-PL" sz="1800" b="1" dirty="0">
                <a:solidFill>
                  <a:schemeClr val="tx2">
                    <a:lumMod val="50000"/>
                  </a:schemeClr>
                </a:solidFill>
              </a:rPr>
              <a:t>ust. 3, informuje, </a:t>
            </a:r>
            <a:r>
              <a:rPr lang="pl-PL" sz="1800" b="1" u="sng" dirty="0" smtClean="0">
                <a:solidFill>
                  <a:srgbClr val="FF0000"/>
                </a:solidFill>
              </a:rPr>
              <a:t>w formie </a:t>
            </a:r>
            <a:r>
              <a:rPr lang="pl-PL" sz="1800" b="1" u="sng" dirty="0">
                <a:solidFill>
                  <a:srgbClr val="FF0000"/>
                </a:solidFill>
              </a:rPr>
              <a:t>pisemnej, </a:t>
            </a:r>
            <a:r>
              <a:rPr lang="pl-PL" sz="1800" b="1" dirty="0">
                <a:solidFill>
                  <a:schemeClr val="tx2">
                    <a:lumMod val="50000"/>
                  </a:schemeClr>
                </a:solidFill>
              </a:rPr>
              <a:t>powiatowego </a:t>
            </a:r>
            <a:r>
              <a:rPr lang="pl-PL" sz="1800" b="1" dirty="0" smtClean="0">
                <a:solidFill>
                  <a:schemeClr val="tx2">
                    <a:lumMod val="50000"/>
                  </a:schemeClr>
                </a:solidFill>
              </a:rPr>
              <a:t> lekarza </a:t>
            </a:r>
            <a:r>
              <a:rPr lang="pl-PL" sz="1800" b="1" dirty="0">
                <a:solidFill>
                  <a:schemeClr val="tx2">
                    <a:lumMod val="50000"/>
                  </a:schemeClr>
                </a:solidFill>
              </a:rPr>
              <a:t>weterynarii </a:t>
            </a:r>
            <a:r>
              <a:rPr lang="pl-PL" sz="1800" b="1" dirty="0" smtClean="0">
                <a:solidFill>
                  <a:schemeClr val="tx2">
                    <a:lumMod val="50000"/>
                  </a:schemeClr>
                </a:solidFill>
              </a:rPr>
              <a:t>o zaprzestaniu </a:t>
            </a:r>
            <a:r>
              <a:rPr lang="pl-PL" sz="1800" b="1" dirty="0">
                <a:solidFill>
                  <a:schemeClr val="tx2">
                    <a:lumMod val="50000"/>
                  </a:schemeClr>
                </a:solidFill>
              </a:rPr>
              <a:t>prowadzenia określonego rodzaju działalności </a:t>
            </a:r>
            <a:r>
              <a:rPr lang="pl-PL" sz="1800" b="1" dirty="0" smtClean="0">
                <a:solidFill>
                  <a:schemeClr val="tx2">
                    <a:lumMod val="50000"/>
                  </a:schemeClr>
                </a:solidFill>
              </a:rPr>
              <a:t>nadzorowanej</a:t>
            </a:r>
            <a:r>
              <a:rPr lang="pl-PL" sz="1800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pl-PL" sz="1800" b="1" dirty="0" smtClean="0">
                <a:solidFill>
                  <a:schemeClr val="tx2">
                    <a:lumMod val="50000"/>
                  </a:schemeClr>
                </a:solidFill>
              </a:rPr>
              <a:t>a także </a:t>
            </a:r>
            <a:r>
              <a:rPr lang="pl-PL" sz="1800" b="1" u="sng" dirty="0" smtClean="0">
                <a:solidFill>
                  <a:srgbClr val="FF0000"/>
                </a:solidFill>
              </a:rPr>
              <a:t>o każdej </a:t>
            </a:r>
            <a:r>
              <a:rPr lang="pl-PL" sz="1800" b="1" u="sng" dirty="0">
                <a:solidFill>
                  <a:srgbClr val="FF0000"/>
                </a:solidFill>
              </a:rPr>
              <a:t>zmianie stanu prawnego lub faktycznego </a:t>
            </a:r>
            <a:r>
              <a:rPr lang="pl-PL" sz="1800" b="1" dirty="0">
                <a:solidFill>
                  <a:schemeClr val="tx2">
                    <a:lumMod val="50000"/>
                  </a:schemeClr>
                </a:solidFill>
              </a:rPr>
              <a:t>związanego </a:t>
            </a:r>
            <a:r>
              <a:rPr lang="pl-PL" sz="1800" b="1" dirty="0" smtClean="0">
                <a:solidFill>
                  <a:schemeClr val="tx2">
                    <a:lumMod val="50000"/>
                  </a:schemeClr>
                </a:solidFill>
              </a:rPr>
              <a:t>z prowadzeniem </a:t>
            </a:r>
            <a:r>
              <a:rPr lang="pl-PL" sz="1800" b="1" dirty="0">
                <a:solidFill>
                  <a:schemeClr val="tx2">
                    <a:lumMod val="50000"/>
                  </a:schemeClr>
                </a:solidFill>
              </a:rPr>
              <a:t>tej działalności, </a:t>
            </a:r>
            <a:r>
              <a:rPr lang="pl-PL" sz="1800" b="1" dirty="0" smtClean="0">
                <a:solidFill>
                  <a:schemeClr val="tx2">
                    <a:lumMod val="50000"/>
                  </a:schemeClr>
                </a:solidFill>
              </a:rPr>
              <a:t>w zakresie </a:t>
            </a:r>
            <a:r>
              <a:rPr lang="pl-PL" sz="1800" b="1" dirty="0">
                <a:solidFill>
                  <a:schemeClr val="tx2">
                    <a:lumMod val="50000"/>
                  </a:schemeClr>
                </a:solidFill>
              </a:rPr>
              <a:t>dotyczącym wymagań weterynaryjnych, </a:t>
            </a:r>
            <a:r>
              <a:rPr lang="pl-PL" sz="1800" b="1" u="sng" dirty="0" smtClean="0">
                <a:solidFill>
                  <a:srgbClr val="FF0000"/>
                </a:solidFill>
              </a:rPr>
              <a:t>w </a:t>
            </a:r>
            <a:r>
              <a:rPr lang="pl-PL" sz="1800" b="1" u="sng" dirty="0">
                <a:solidFill>
                  <a:srgbClr val="FF0000"/>
                </a:solidFill>
              </a:rPr>
              <a:t>terminie </a:t>
            </a:r>
            <a:r>
              <a:rPr lang="pl-PL" sz="1800" b="1" u="sng" dirty="0" smtClean="0">
                <a:solidFill>
                  <a:srgbClr val="FF0000"/>
                </a:solidFill>
              </a:rPr>
              <a:t>7 dni </a:t>
            </a:r>
            <a:r>
              <a:rPr lang="pl-PL" sz="1800" b="1" u="sng" dirty="0">
                <a:solidFill>
                  <a:srgbClr val="FF0000"/>
                </a:solidFill>
              </a:rPr>
              <a:t>od dnia zaistnienia takiego </a:t>
            </a:r>
            <a:r>
              <a:rPr lang="pl-PL" sz="1800" b="1" u="sng" dirty="0" smtClean="0">
                <a:solidFill>
                  <a:srgbClr val="FF0000"/>
                </a:solidFill>
              </a:rPr>
              <a:t>zdarzenia</a:t>
            </a:r>
            <a:r>
              <a:rPr lang="pl-PL" sz="1800" b="1" dirty="0" smtClean="0">
                <a:solidFill>
                  <a:schemeClr val="tx2">
                    <a:lumMod val="50000"/>
                  </a:schemeClr>
                </a:solidFill>
              </a:rPr>
              <a:t>”.</a:t>
            </a:r>
            <a:endParaRPr lang="pl-PL" sz="1800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pl-PL" altLang="pl-PL" sz="1800" dirty="0">
              <a:latin typeface="Arial" pitchFamily="34" charset="0"/>
              <a:cs typeface="Times New Roman" pitchFamily="18" charset="0"/>
            </a:endParaRPr>
          </a:p>
        </p:txBody>
      </p:sp>
      <p:pic>
        <p:nvPicPr>
          <p:cNvPr id="10242" name="Picture 2" descr="C:\Documents and Settings\Agata2\Ustawienia lokalne\Temporary Internet Files\Content.IE5\O764U7J2\MC90043149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229200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867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quarter" idx="13"/>
          </p:nvPr>
        </p:nvSpPr>
        <p:spPr>
          <a:xfrm>
            <a:off x="755576" y="332656"/>
            <a:ext cx="6984776" cy="58108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800" dirty="0" smtClean="0"/>
              <a:t>            </a:t>
            </a:r>
            <a:endParaRPr lang="pl-PL" sz="1800" dirty="0" smtClean="0"/>
          </a:p>
          <a:p>
            <a:pPr marL="114300" indent="0">
              <a:buNone/>
            </a:pPr>
            <a:r>
              <a:rPr lang="pl-PL" sz="1800" dirty="0" smtClean="0"/>
              <a:t>OBOWIĄZEK  </a:t>
            </a:r>
            <a:r>
              <a:rPr lang="pl-PL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ZGŁOSZENIA WSTAWIEŃ DROBIU </a:t>
            </a:r>
            <a:r>
              <a:rPr lang="pl-PL" sz="1800" dirty="0" smtClean="0">
                <a:solidFill>
                  <a:schemeClr val="tx2">
                    <a:lumMod val="75000"/>
                  </a:schemeClr>
                </a:solidFill>
              </a:rPr>
              <a:t>wynika </a:t>
            </a:r>
            <a:r>
              <a:rPr lang="pl-PL" sz="1800" dirty="0" smtClean="0">
                <a:solidFill>
                  <a:schemeClr val="tx2">
                    <a:lumMod val="75000"/>
                  </a:schemeClr>
                </a:solidFill>
              </a:rPr>
              <a:t>zapisano także w </a:t>
            </a:r>
            <a:r>
              <a:rPr lang="pl-PL" sz="1800" dirty="0"/>
              <a:t>„</a:t>
            </a:r>
            <a:r>
              <a:rPr lang="pl-PL" sz="1800" dirty="0" smtClean="0"/>
              <a:t>Krajowym programie </a:t>
            </a:r>
            <a:r>
              <a:rPr lang="pl-PL" sz="1800" dirty="0"/>
              <a:t>zwalczania niektórych </a:t>
            </a:r>
            <a:r>
              <a:rPr lang="pl-PL" sz="1800" dirty="0" err="1"/>
              <a:t>serotypów</a:t>
            </a:r>
            <a:r>
              <a:rPr lang="pl-PL" sz="1800" dirty="0"/>
              <a:t> Salmonella w stadach brojlerów gatunku kura (</a:t>
            </a:r>
            <a:r>
              <a:rPr lang="pl-PL" sz="1800" i="1" dirty="0"/>
              <a:t>Gallus </a:t>
            </a:r>
            <a:r>
              <a:rPr lang="pl-PL" sz="1800" i="1" dirty="0" err="1"/>
              <a:t>gallus</a:t>
            </a:r>
            <a:r>
              <a:rPr lang="pl-PL" sz="1800" dirty="0"/>
              <a:t>) na lata  2014-2016.</a:t>
            </a:r>
          </a:p>
          <a:p>
            <a:pPr marL="114300" indent="0" algn="just">
              <a:buNone/>
            </a:pPr>
            <a:endParaRPr lang="pl-PL" sz="1800" b="1" dirty="0" smtClean="0"/>
          </a:p>
          <a:p>
            <a:pPr marL="114300" indent="0" algn="just">
              <a:buNone/>
            </a:pPr>
            <a:r>
              <a:rPr lang="pl-PL" sz="1800" b="1" dirty="0" smtClean="0">
                <a:solidFill>
                  <a:schemeClr val="tx2">
                    <a:lumMod val="50000"/>
                  </a:schemeClr>
                </a:solidFill>
              </a:rPr>
              <a:t>„</a:t>
            </a:r>
            <a:r>
              <a:rPr lang="pl-PL" sz="1800" b="1" dirty="0" err="1" smtClean="0">
                <a:solidFill>
                  <a:schemeClr val="tx2">
                    <a:lumMod val="50000"/>
                  </a:schemeClr>
                </a:solidFill>
              </a:rPr>
              <a:t>P</a:t>
            </a:r>
            <a:r>
              <a:rPr lang="pl-PL" sz="1800" b="1" dirty="0" err="1" smtClean="0"/>
              <a:t>oducent</a:t>
            </a:r>
            <a:r>
              <a:rPr lang="pl-PL" sz="1800" b="1" dirty="0" smtClean="0"/>
              <a:t> </a:t>
            </a:r>
            <a:r>
              <a:rPr lang="pl-PL" sz="1800" b="1" dirty="0"/>
              <a:t>żywca kurcząt rzeźnych jest obowiązany poinformować powiatowego lekarza </a:t>
            </a:r>
            <a:r>
              <a:rPr lang="pl-PL" sz="1800" b="1" dirty="0" smtClean="0"/>
              <a:t>weterynarii </a:t>
            </a:r>
            <a:r>
              <a:rPr lang="pl-PL" sz="1800" b="1" dirty="0"/>
              <a:t>o każdej zmianie stanu prawnego lub faktycznego związanego z prowadzeniem </a:t>
            </a:r>
            <a:r>
              <a:rPr lang="pl-PL" sz="1800" b="1" dirty="0" smtClean="0"/>
              <a:t>działalności </a:t>
            </a:r>
            <a:r>
              <a:rPr lang="pl-PL" sz="1800" b="1" dirty="0"/>
              <a:t>nadzorowanej, w zakresie dotyczącym wymagań weterynaryjnych, </a:t>
            </a:r>
            <a:r>
              <a:rPr lang="pl-PL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</a:t>
            </a:r>
            <a:r>
              <a:rPr lang="pl-PL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szczególności o umieszczeniu nowego stada brojlerów w kurniku</a:t>
            </a:r>
            <a:r>
              <a:rPr lang="pl-PL" sz="1800" b="1" dirty="0"/>
              <a:t>. Informacja taka powinna </a:t>
            </a:r>
            <a:r>
              <a:rPr lang="pl-PL" sz="1800" b="1" dirty="0" smtClean="0"/>
              <a:t>zostać </a:t>
            </a:r>
            <a:r>
              <a:rPr lang="pl-PL" sz="1800" b="1" u="sng" dirty="0">
                <a:solidFill>
                  <a:srgbClr val="FF0000"/>
                </a:solidFill>
              </a:rPr>
              <a:t>przekazana na piśmie w terminie siedmiu dni </a:t>
            </a:r>
            <a:r>
              <a:rPr lang="pl-PL" sz="1800" b="1" u="sng" dirty="0" smtClean="0">
                <a:solidFill>
                  <a:srgbClr val="FF0000"/>
                </a:solidFill>
              </a:rPr>
              <a:t>od </a:t>
            </a:r>
            <a:r>
              <a:rPr lang="pl-PL" sz="1800" b="1" u="sng" dirty="0">
                <a:solidFill>
                  <a:srgbClr val="FF0000"/>
                </a:solidFill>
              </a:rPr>
              <a:t>dnia zaistnienia takiego zdarzenia. </a:t>
            </a:r>
          </a:p>
          <a:p>
            <a:pPr marL="114300" indent="0" algn="just">
              <a:buNone/>
            </a:pPr>
            <a:r>
              <a:rPr lang="pl-PL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Jednocześnie</a:t>
            </a:r>
            <a:r>
              <a:rPr lang="pl-PL" sz="1800" b="1" dirty="0"/>
              <a:t> producent żywca kurcząt rzeźnych przedkłada właściwemu miejscowo </a:t>
            </a:r>
            <a:r>
              <a:rPr lang="pl-PL" sz="1800" b="1" dirty="0" smtClean="0"/>
              <a:t>powiatowemu </a:t>
            </a:r>
            <a:r>
              <a:rPr lang="pl-PL" sz="1800" b="1" dirty="0"/>
              <a:t>lekarzowi weterynarii </a:t>
            </a:r>
            <a:r>
              <a:rPr lang="pl-PL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harmonogram pobierania próbek </a:t>
            </a:r>
            <a:r>
              <a:rPr lang="pl-PL" sz="1800" b="1" dirty="0"/>
              <a:t>w stadzie w celu </a:t>
            </a:r>
            <a:r>
              <a:rPr lang="pl-PL" sz="1800" b="1" dirty="0" smtClean="0"/>
              <a:t>zatwierdzenia</a:t>
            </a:r>
            <a:r>
              <a:rPr lang="pl-PL" sz="1800" b="1" dirty="0"/>
              <a:t>. </a:t>
            </a:r>
            <a:r>
              <a:rPr lang="pl-PL" sz="1800" b="1" dirty="0" smtClean="0">
                <a:solidFill>
                  <a:schemeClr val="tx2">
                    <a:lumMod val="50000"/>
                  </a:schemeClr>
                </a:solidFill>
              </a:rPr>
              <a:t>”.</a:t>
            </a:r>
            <a:endParaRPr lang="pl-PL" sz="1800" b="1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pl-PL" altLang="pl-PL" sz="1800" dirty="0" smtClean="0">
                <a:latin typeface="Arial" pitchFamily="34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r>
              <a:rPr lang="pl-PL" altLang="pl-PL" sz="1800" dirty="0" smtClean="0">
                <a:latin typeface="Arial" pitchFamily="34" charset="0"/>
                <a:cs typeface="Times New Roman" pitchFamily="18" charset="0"/>
              </a:rPr>
              <a:t>(część A  p.</a:t>
            </a:r>
            <a:r>
              <a:rPr lang="pl-PL" sz="1800" dirty="0"/>
              <a:t> 4.5</a:t>
            </a:r>
            <a:r>
              <a:rPr lang="pl-PL" sz="1800" dirty="0" smtClean="0"/>
              <a:t>. Programu)</a:t>
            </a:r>
            <a:endParaRPr lang="pl-PL" altLang="pl-PL" sz="1800" dirty="0">
              <a:latin typeface="Arial" pitchFamily="34" charset="0"/>
              <a:cs typeface="Times New Roman" pitchFamily="18" charset="0"/>
            </a:endParaRPr>
          </a:p>
        </p:txBody>
      </p:sp>
      <p:pic>
        <p:nvPicPr>
          <p:cNvPr id="10242" name="Picture 2" descr="C:\Documents and Settings\Agata2\Ustawienia lokalne\Temporary Internet Files\Content.IE5\O764U7J2\MC90043149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229200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79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yleganie">
  <a:themeElements>
    <a:clrScheme name="Przylegani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Pakiet 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zylegani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614</TotalTime>
  <Words>3164</Words>
  <Application>Microsoft Office PowerPoint</Application>
  <PresentationFormat>Pokaz na ekranie (4:3)</PresentationFormat>
  <Paragraphs>232</Paragraphs>
  <Slides>38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39" baseType="lpstr">
      <vt:lpstr>Przyleganie</vt:lpstr>
      <vt:lpstr>Dobre praktyki produkcyjne w chowie drobiu rzeźnego   w  świetle  „Krajowego programu zwalczania niektórych serotypów salmonella w stadach brojlerów gatunku kura na lata 2014-2016”.</vt:lpstr>
      <vt:lpstr>Podstawa prawna:</vt:lpstr>
      <vt:lpstr>Dobre praktyki produkcji zwierzęcej:</vt:lpstr>
      <vt:lpstr>Podstawa prawna:</vt:lpstr>
      <vt:lpstr>1. POBIERANIE PRÓB WŁAŚCICIELSKICH</vt:lpstr>
      <vt:lpstr>Prezentacja programu PowerPoint</vt:lpstr>
      <vt:lpstr>2. KONTROLE W GOSPODARSTWACH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PODSTAWOWE TECHNIKI KONTROLI:</vt:lpstr>
      <vt:lpstr>PODSTAWOWE TECHNIKI KONTROLI:</vt:lpstr>
      <vt:lpstr>POSTĘPOWANIE w przypadku stwierdzenia nieprawidłowości:</vt:lpstr>
      <vt:lpstr>POSTĘPOWANIE w przypadku stwierdzenia nieprawidłowości:</vt:lpstr>
      <vt:lpstr>art. 85 pkt 9 Ustawy o ochronie zdrowia zwierząt oraz zwalczaniu chorób zakaźnych zwierząt:</vt:lpstr>
      <vt:lpstr>DZIĘKUJĘ ZA UWAGĘ</vt:lpstr>
    </vt:vector>
  </TitlesOfParts>
  <Company>Rycho444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Dobre praktyki produkcyjne w chowie drobiu rzeźnego  w  świetle  „Krajowego programu zwalczania niektórych serotypów salmonella w stadach brojlerów gatunku kura na lata 2014-2016”.</dc:title>
  <dc:creator>Rycho Rych</dc:creator>
  <cp:lastModifiedBy>Agata</cp:lastModifiedBy>
  <cp:revision>59</cp:revision>
  <dcterms:created xsi:type="dcterms:W3CDTF">2014-10-24T08:12:16Z</dcterms:created>
  <dcterms:modified xsi:type="dcterms:W3CDTF">2016-04-05T04:47:25Z</dcterms:modified>
</cp:coreProperties>
</file>